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1" r:id="rId7"/>
    <p:sldId id="287" r:id="rId8"/>
    <p:sldId id="286" r:id="rId9"/>
    <p:sldId id="260" r:id="rId10"/>
    <p:sldId id="271" r:id="rId11"/>
    <p:sldId id="262" r:id="rId12"/>
    <p:sldId id="266" r:id="rId13"/>
    <p:sldId id="263" r:id="rId14"/>
    <p:sldId id="264" r:id="rId15"/>
    <p:sldId id="265" r:id="rId16"/>
    <p:sldId id="282" r:id="rId17"/>
    <p:sldId id="283" r:id="rId18"/>
    <p:sldId id="284" r:id="rId19"/>
    <p:sldId id="267" r:id="rId20"/>
    <p:sldId id="285" r:id="rId21"/>
    <p:sldId id="268" r:id="rId22"/>
    <p:sldId id="278" r:id="rId23"/>
    <p:sldId id="277" r:id="rId24"/>
    <p:sldId id="276" r:id="rId25"/>
    <p:sldId id="273" r:id="rId26"/>
    <p:sldId id="27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48" autoAdjust="0"/>
  </p:normalViewPr>
  <p:slideViewPr>
    <p:cSldViewPr snapToGrid="0">
      <p:cViewPr varScale="1">
        <p:scale>
          <a:sx n="79" d="100"/>
          <a:sy n="79" d="100"/>
        </p:scale>
        <p:origin x="528" y="90"/>
      </p:cViewPr>
      <p:guideLst/>
    </p:cSldViewPr>
  </p:slideViewPr>
  <p:outlineViewPr>
    <p:cViewPr>
      <p:scale>
        <a:sx n="33" d="100"/>
        <a:sy n="33" d="100"/>
      </p:scale>
      <p:origin x="0" y="-6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1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99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54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21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93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8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4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2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84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43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6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1397-8E93-4E72-8004-40C97C1C078E}" type="datetimeFigureOut">
              <a:rPr lang="it-IT" smtClean="0"/>
              <a:t>03/03/2024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0A47-6998-4E37-A18D-D75595F97D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96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glide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glide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hyperlink" Target="https://it.windfinder.com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9.wmf"/><Relationship Id="rId2" Type="http://schemas.openxmlformats.org/officeDocument/2006/relationships/hyperlink" Target="https://skysight.io/" TargetMode="Externa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eoblue.com/it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https://www.astrogeo.va.it/meteo/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hyperlink" Target="https://meteo.provincia.bz.it/diagramma-del-foehn.asp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hyperlink" Target="mailto:alessandrovilla@inwind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ao.it/attivita-sportiva/gare-eventi/coppa-luigi-villa-cl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glid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COPPA LUIGI VILLA – CLV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Terza Edizione (2024)</a:t>
            </a:r>
          </a:p>
          <a:p>
            <a:endParaRPr lang="it-IT" dirty="0"/>
          </a:p>
          <a:p>
            <a:r>
              <a:rPr lang="it-IT" dirty="0"/>
              <a:t>ACAO 22 marzo 2024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51" y="617415"/>
            <a:ext cx="2162272" cy="194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Elementi grafici, grafica, Carattere, pixel&#10;&#10;Descrizione generata automaticamente">
            <a:extLst>
              <a:ext uri="{FF2B5EF4-FFF2-40B4-BE49-F238E27FC236}">
                <a16:creationId xmlns:a16="http://schemas.microsoft.com/office/drawing/2014/main" id="{74FEC5CD-248F-12B3-284D-95B518F9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86" y="5054884"/>
            <a:ext cx="1521068" cy="15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5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Prima del decollo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3322"/>
            <a:ext cx="10515600" cy="479364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Dichiarazione tema di giornata nel proprio computer di volo, eventualmente scaricandolo dal sito </a:t>
            </a:r>
            <a:r>
              <a:rPr lang="it-IT" dirty="0" err="1">
                <a:hlinkClick r:id="rId2"/>
              </a:rPr>
              <a:t>www.WeGlide.org</a:t>
            </a:r>
            <a:r>
              <a:rPr lang="it-IT" dirty="0"/>
              <a:t> </a:t>
            </a:r>
            <a:endParaRPr lang="it-IT" dirty="0">
              <a:highlight>
                <a:srgbClr val="00FFFF"/>
              </a:highlight>
            </a:endParaRP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Entro</a:t>
            </a:r>
            <a:r>
              <a:rPr lang="it-IT" dirty="0">
                <a:highlight>
                  <a:srgbClr val="FFFF00"/>
                </a:highlight>
              </a:rPr>
              <a:t> 1 ora </a:t>
            </a:r>
            <a:r>
              <a:rPr lang="it-IT" dirty="0"/>
              <a:t>da atterraggio: </a:t>
            </a:r>
          </a:p>
          <a:p>
            <a:pPr lvl="1"/>
            <a:r>
              <a:rPr lang="it-IT" dirty="0"/>
              <a:t>caricare file IGC nel sito </a:t>
            </a:r>
            <a:r>
              <a:rPr lang="it-IT" dirty="0">
                <a:hlinkClick r:id="rId2"/>
              </a:rPr>
              <a:t>www.WeGlide.org</a:t>
            </a:r>
            <a:r>
              <a:rPr lang="it-IT" dirty="0"/>
              <a:t> indicando:</a:t>
            </a:r>
          </a:p>
          <a:p>
            <a:pPr lvl="2"/>
            <a:r>
              <a:rPr lang="it-IT" dirty="0"/>
              <a:t>tipo di aliante utilizzato e sua apertura alare</a:t>
            </a:r>
          </a:p>
          <a:p>
            <a:pPr lvl="2"/>
            <a:r>
              <a:rPr lang="it-IT" dirty="0"/>
              <a:t>se biposto, invio a nome del pilota con handicap Pilota HP più alto (Allegato C). Qualora i due piloti abbiano = HP, libera scelta del pilota a cui assegnare il volo</a:t>
            </a:r>
          </a:p>
          <a:p>
            <a:pPr lvl="2"/>
            <a:endParaRPr lang="it-IT" dirty="0"/>
          </a:p>
          <a:p>
            <a:pPr marL="0" indent="0">
              <a:buNone/>
            </a:pPr>
            <a:r>
              <a:rPr lang="it-IT" sz="2400" b="1" dirty="0"/>
              <a:t>Per gli alianti motorizzati (a decollo autonomo o di sostentamento) il file IGC deve essere scaricato da logger IGC dotato di ENL idoneo al tipo di motore installato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E3F319-F127-0A74-EE62-4F07F4B045FE}"/>
              </a:ext>
            </a:extLst>
          </p:cNvPr>
          <p:cNvSpPr txBox="1">
            <a:spLocks/>
          </p:cNvSpPr>
          <p:nvPr/>
        </p:nvSpPr>
        <p:spPr>
          <a:xfrm>
            <a:off x="838200" y="19454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Appena atterrati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68072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Temi di gara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01952"/>
            <a:ext cx="10934383" cy="3898370"/>
          </a:xfrm>
        </p:spPr>
        <p:txBody>
          <a:bodyPr>
            <a:normAutofit fontScale="92500"/>
          </a:bodyPr>
          <a:lstStyle/>
          <a:p>
            <a:r>
              <a:rPr lang="it-IT" dirty="0"/>
              <a:t>CLV_2024.cup con piloni e set di temi di gara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Suggerito studiare i temi e precaricarli nei vostri computer di volo e </a:t>
            </a:r>
            <a:r>
              <a:rPr lang="it-IT" dirty="0" err="1"/>
              <a:t>logger</a:t>
            </a:r>
            <a:endParaRPr lang="it-IT" dirty="0"/>
          </a:p>
          <a:p>
            <a:endParaRPr lang="it-IT" dirty="0"/>
          </a:p>
          <a:p>
            <a:r>
              <a:rPr lang="it-IT" dirty="0"/>
              <a:t>eccezionalmente Task Setter può assegnare un tema diverso utilizzando i piloni già assegnati</a:t>
            </a:r>
          </a:p>
          <a:p>
            <a:endParaRPr lang="it-IT" dirty="0"/>
          </a:p>
          <a:p>
            <a:r>
              <a:rPr lang="it-IT" dirty="0"/>
              <a:t>Temi fattibili anche da piloti alle prime armi con alianti di basse performance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4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Temi di gara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13010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Decollo: ACAO</a:t>
            </a:r>
          </a:p>
          <a:p>
            <a:r>
              <a:rPr lang="it-IT" dirty="0"/>
              <a:t>Partenza: </a:t>
            </a:r>
          </a:p>
          <a:p>
            <a:pPr lvl="1"/>
            <a:r>
              <a:rPr lang="it-IT" dirty="0"/>
              <a:t>Quando: a discrezione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Linea di partenza di 14Km di lunghezza totale (raffio 7Km), tale da facilitare la partenza</a:t>
            </a:r>
          </a:p>
          <a:p>
            <a:pPr lvl="1"/>
            <a:r>
              <a:rPr lang="it-IT" dirty="0"/>
              <a:t>quota massima: rispetto spazi aerei</a:t>
            </a:r>
          </a:p>
          <a:p>
            <a:r>
              <a:rPr lang="it-IT" dirty="0"/>
              <a:t>Arrivo: </a:t>
            </a:r>
          </a:p>
          <a:p>
            <a:pPr lvl="1"/>
            <a:r>
              <a:rPr lang="it-IT" dirty="0"/>
              <a:t>cerchio di 2 km </a:t>
            </a:r>
          </a:p>
          <a:p>
            <a:pPr lvl="1"/>
            <a:r>
              <a:rPr lang="it-IT" dirty="0"/>
              <a:t>altezza minima di 600 m QNH.</a:t>
            </a:r>
          </a:p>
          <a:p>
            <a:r>
              <a:rPr lang="it-IT" dirty="0"/>
              <a:t>rispetto degli spazi aerei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11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Temi di gara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Racing Task, ovvero temi di velocità classici </a:t>
            </a:r>
          </a:p>
          <a:p>
            <a:r>
              <a:rPr lang="it-IT" dirty="0"/>
              <a:t>AAT - </a:t>
            </a:r>
            <a:r>
              <a:rPr lang="it-IT" dirty="0" err="1"/>
              <a:t>Assigned</a:t>
            </a:r>
            <a:r>
              <a:rPr lang="it-IT" dirty="0"/>
              <a:t> Area Task –</a:t>
            </a:r>
          </a:p>
          <a:p>
            <a:pPr lvl="1"/>
            <a:r>
              <a:rPr lang="it-IT" dirty="0"/>
              <a:t>sufficiente entrare nel cerchio</a:t>
            </a:r>
          </a:p>
          <a:p>
            <a:pPr lvl="1"/>
            <a:r>
              <a:rPr lang="it-IT" dirty="0"/>
              <a:t>I piloti meno bravi o con alianti poco performanti “pizzicano i cerchi”</a:t>
            </a:r>
          </a:p>
          <a:p>
            <a:pPr lvl="1"/>
            <a:r>
              <a:rPr lang="it-IT" dirty="0"/>
              <a:t> quelli più veloci o dotati di alianti performanti e carichi, allungano</a:t>
            </a:r>
          </a:p>
          <a:p>
            <a:pPr lvl="1"/>
            <a:r>
              <a:rPr lang="it-IT" dirty="0"/>
              <a:t>AAT Cerchio: pilota decide con ampio spazio di manovra distanza e territorio da utilizzare</a:t>
            </a:r>
          </a:p>
          <a:p>
            <a:pPr lvl="1"/>
            <a:r>
              <a:rPr lang="it-IT" dirty="0"/>
              <a:t>AAT Settore Circolare </a:t>
            </a:r>
            <a:r>
              <a:rPr lang="it-IT" dirty="0">
                <a:highlight>
                  <a:srgbClr val="FFFF00"/>
                </a:highlight>
              </a:rPr>
              <a:t>(per ora non disponibili): </a:t>
            </a:r>
            <a:r>
              <a:rPr lang="it-IT" dirty="0"/>
              <a:t>pilota tara lunghezza in base al suo livello, rimanendo però in area omogenea, e quindi consentendo un confronto con gli altri in condizioni meteo più simili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3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Racing </a:t>
            </a:r>
            <a:br>
              <a:rPr lang="it-IT" b="1" dirty="0"/>
            </a:br>
            <a:r>
              <a:rPr lang="it-IT" b="1" dirty="0"/>
              <a:t>Task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9624" y="6384326"/>
            <a:ext cx="23793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b="1" dirty="0"/>
              <a:t>Quota Minima di Arrivo: 600m (QNH)</a:t>
            </a:r>
          </a:p>
          <a:p>
            <a:r>
              <a:rPr lang="it-IT" sz="800" b="1" dirty="0"/>
              <a:t>Quota Massima di gara: 3700m (QNH)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8FE53D0-6C65-5BDC-A9C2-F3DD1F43302A}"/>
              </a:ext>
            </a:extLst>
          </p:cNvPr>
          <p:cNvSpPr txBox="1"/>
          <p:nvPr/>
        </p:nvSpPr>
        <p:spPr>
          <a:xfrm>
            <a:off x="142798" y="1920693"/>
            <a:ext cx="2571219" cy="326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Minima di Arrivo: 600m (QNH)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</a:t>
            </a:r>
            <a:r>
              <a:rPr lang="en-US" sz="1600" b="1" dirty="0" err="1"/>
              <a:t>Massima</a:t>
            </a:r>
            <a:r>
              <a:rPr lang="en-US" sz="1600" b="1" dirty="0"/>
              <a:t> di </a:t>
            </a:r>
            <a:r>
              <a:rPr lang="en-US" sz="1600" b="1" dirty="0" err="1"/>
              <a:t>gara</a:t>
            </a:r>
            <a:r>
              <a:rPr lang="en-US" sz="1600" b="1" dirty="0"/>
              <a:t>: 3700m (QNH)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3613CC1-A369-3E7A-A864-AAB54C8A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12" y="135120"/>
            <a:ext cx="4346265" cy="63259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F9A9F1-A64D-CAD2-9983-2CE0A5736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065" y="107431"/>
            <a:ext cx="4293518" cy="62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AAT Task </a:t>
            </a:r>
            <a:r>
              <a:rPr lang="en-US" sz="5400" b="1" dirty="0" err="1"/>
              <a:t>Cerchio</a:t>
            </a:r>
            <a:endParaRPr lang="en-US" sz="5400" b="1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magine che contiene logo, Carattere, Elementi grafici, simbolo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AA21200-C7FC-086F-44DD-6D116E30899A}"/>
              </a:ext>
            </a:extLst>
          </p:cNvPr>
          <p:cNvSpPr txBox="1"/>
          <p:nvPr/>
        </p:nvSpPr>
        <p:spPr>
          <a:xfrm>
            <a:off x="260944" y="2843078"/>
            <a:ext cx="2571219" cy="326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Minima di Arrivo: 600m (QNH)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</a:t>
            </a:r>
            <a:r>
              <a:rPr lang="en-US" sz="1600" b="1" dirty="0" err="1"/>
              <a:t>Massima</a:t>
            </a:r>
            <a:r>
              <a:rPr lang="en-US" sz="1600" b="1" dirty="0"/>
              <a:t> di </a:t>
            </a:r>
            <a:r>
              <a:rPr lang="en-US" sz="1600" b="1" dirty="0" err="1"/>
              <a:t>gara</a:t>
            </a:r>
            <a:r>
              <a:rPr lang="en-US" sz="1600" b="1" dirty="0"/>
              <a:t>: 3700m (QNH)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9FD8B5-021B-8320-93FF-73942EE3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43" y="412681"/>
            <a:ext cx="4262213" cy="62282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03E560D-C5FD-5416-DCA2-502C3031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579" y="370307"/>
            <a:ext cx="4307799" cy="62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AAT Task </a:t>
            </a:r>
            <a:r>
              <a:rPr lang="en-US" sz="5400" b="1" dirty="0" err="1"/>
              <a:t>Settore</a:t>
            </a:r>
            <a:endParaRPr lang="en-US" sz="5400" b="1" dirty="0"/>
          </a:p>
        </p:txBody>
      </p:sp>
      <p:pic>
        <p:nvPicPr>
          <p:cNvPr id="4" name="Picture 3" descr="Immagine che contiene logo, Carattere, Elementi grafici, simbolo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37CAA6-A9B5-5B78-609B-B3D76323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32" y="165370"/>
            <a:ext cx="8643661" cy="6367261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01ED633-BE0E-B09F-64A0-6661EE7A41F1}"/>
              </a:ext>
            </a:extLst>
          </p:cNvPr>
          <p:cNvSpPr txBox="1"/>
          <p:nvPr/>
        </p:nvSpPr>
        <p:spPr>
          <a:xfrm>
            <a:off x="419417" y="2282210"/>
            <a:ext cx="2571219" cy="326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Minima di Arrivo: 600m (QNH)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Quota </a:t>
            </a:r>
            <a:r>
              <a:rPr lang="en-US" sz="1600" b="1" dirty="0" err="1"/>
              <a:t>Massima</a:t>
            </a:r>
            <a:r>
              <a:rPr lang="en-US" sz="1600" b="1" dirty="0"/>
              <a:t> di </a:t>
            </a:r>
            <a:r>
              <a:rPr lang="en-US" sz="1600" b="1" dirty="0" err="1"/>
              <a:t>gara</a:t>
            </a:r>
            <a:r>
              <a:rPr lang="en-US" sz="1600" b="1" dirty="0"/>
              <a:t>: 3700m (QNH)</a:t>
            </a:r>
          </a:p>
        </p:txBody>
      </p:sp>
    </p:spTree>
    <p:extLst>
      <p:ext uri="{BB962C8B-B14F-4D97-AF65-F5344CB8AC3E}">
        <p14:creationId xmlns:p14="http://schemas.microsoft.com/office/powerpoint/2010/main" val="348143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logo, Carattere, Elementi grafici, simbolo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0E823CD-7816-5068-D41C-BEE5E728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077"/>
            <a:ext cx="10515600" cy="1325563"/>
          </a:xfrm>
        </p:spPr>
        <p:txBody>
          <a:bodyPr>
            <a:normAutofit/>
          </a:bodyPr>
          <a:lstStyle/>
          <a:p>
            <a:r>
              <a:rPr lang="it-IT" sz="2400" b="0" i="0" u="none" strike="noStrike" baseline="0" dirty="0">
                <a:solidFill>
                  <a:srgbClr val="FF0000"/>
                </a:solidFill>
              </a:rPr>
              <a:t>AAT Task Settore</a:t>
            </a:r>
            <a:r>
              <a:rPr lang="it-IT" sz="2400" b="0" i="0" u="none" strike="noStrike" baseline="0" dirty="0">
                <a:solidFill>
                  <a:srgbClr val="000000"/>
                </a:solidFill>
              </a:rPr>
              <a:t>: Il tema n. 20 ACAO-Trontano-M. Ceneri, da 118 a 334km</a:t>
            </a:r>
            <a:br>
              <a:rPr lang="it-IT" sz="2400" b="0" i="0" u="none" strike="noStrike" baseline="0" dirty="0">
                <a:solidFill>
                  <a:srgbClr val="000000"/>
                </a:solidFill>
              </a:rPr>
            </a:br>
            <a:r>
              <a:rPr lang="it-IT" sz="2400" b="0" i="0" u="none" strike="noStrike" baseline="0" dirty="0">
                <a:solidFill>
                  <a:srgbClr val="000000"/>
                </a:solidFill>
              </a:rPr>
              <a:t>grazie a settore 20°100km che parte da M. Ceneri e comprende tutta la</a:t>
            </a:r>
            <a:br>
              <a:rPr lang="it-IT" sz="2400" b="0" i="0" u="none" strike="noStrike" baseline="0" dirty="0">
                <a:solidFill>
                  <a:srgbClr val="000000"/>
                </a:solidFill>
              </a:rPr>
            </a:br>
            <a:r>
              <a:rPr lang="it-IT" sz="2400" b="0" i="0" u="none" strike="noStrike" baseline="0" dirty="0">
                <a:solidFill>
                  <a:srgbClr val="000000"/>
                </a:solidFill>
              </a:rPr>
              <a:t>Valtellina versanti Sud e Nord fino a Tirano, Passo Aprica</a:t>
            </a:r>
            <a:endParaRPr lang="it-IT" sz="2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940D30-DC09-A37E-8E2D-9D20BC2D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35" y="2524160"/>
            <a:ext cx="7742174" cy="32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magine che contiene logo, Carattere, Elementi grafici, simbolo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06569C71-1A64-4378-5569-3A48071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0" i="0" u="none" strike="noStrike" baseline="0" dirty="0">
                <a:solidFill>
                  <a:srgbClr val="FF0000"/>
                </a:solidFill>
              </a:rPr>
              <a:t>AAT Task Settore</a:t>
            </a:r>
            <a:r>
              <a:rPr lang="it-IT" sz="2000" b="0" i="0" u="none" strike="noStrike" baseline="0" dirty="0">
                <a:solidFill>
                  <a:srgbClr val="000000"/>
                </a:solidFill>
              </a:rPr>
              <a:t>: Il tema n. 20 ACAO-Trontano-M. Ceneri, da 118 a 334km</a:t>
            </a:r>
            <a:br>
              <a:rPr lang="it-IT" sz="2000" b="0" i="0" u="none" strike="noStrike" baseline="0" dirty="0">
                <a:solidFill>
                  <a:srgbClr val="000000"/>
                </a:solidFill>
              </a:rPr>
            </a:br>
            <a:r>
              <a:rPr lang="it-IT" sz="2000" b="0" i="0" u="none" strike="noStrike" baseline="0" dirty="0">
                <a:solidFill>
                  <a:srgbClr val="000000"/>
                </a:solidFill>
              </a:rPr>
              <a:t>grazie a settore </a:t>
            </a:r>
            <a:r>
              <a:rPr lang="it-IT" sz="2000" b="0" i="0" u="none" strike="noStrike" baseline="0" dirty="0" err="1">
                <a:solidFill>
                  <a:srgbClr val="000000"/>
                </a:solidFill>
              </a:rPr>
              <a:t>20°100km</a:t>
            </a:r>
            <a:r>
              <a:rPr lang="it-IT" sz="2000" b="0" i="0" u="none" strike="noStrike" baseline="0" dirty="0">
                <a:solidFill>
                  <a:srgbClr val="000000"/>
                </a:solidFill>
              </a:rPr>
              <a:t> che parte da </a:t>
            </a:r>
            <a:r>
              <a:rPr lang="it-IT" sz="2000" b="0" i="0" u="none" strike="noStrike" baseline="0" dirty="0" err="1">
                <a:solidFill>
                  <a:srgbClr val="000000"/>
                </a:solidFill>
              </a:rPr>
              <a:t>M.Ceneri</a:t>
            </a:r>
            <a:r>
              <a:rPr lang="it-IT" sz="2000" b="0" i="0" u="none" strike="noStrike" baseline="0" dirty="0">
                <a:solidFill>
                  <a:srgbClr val="000000"/>
                </a:solidFill>
              </a:rPr>
              <a:t> e comprende tutta la</a:t>
            </a:r>
            <a:br>
              <a:rPr lang="it-IT" sz="2000" b="0" i="0" u="none" strike="noStrike" baseline="0" dirty="0">
                <a:solidFill>
                  <a:srgbClr val="000000"/>
                </a:solidFill>
              </a:rPr>
            </a:br>
            <a:r>
              <a:rPr lang="it-IT" sz="2000" b="0" i="0" u="none" strike="noStrike" baseline="0" dirty="0">
                <a:solidFill>
                  <a:srgbClr val="000000"/>
                </a:solidFill>
              </a:rPr>
              <a:t>Valtellina versanti Sud e Nord fino a Tirano, Passo Aprica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D79D6CA-F2A9-A4F7-3AEF-10EA2CF4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17" y="1948966"/>
            <a:ext cx="11010129" cy="490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39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43454"/>
            <a:ext cx="10515600" cy="4820462"/>
          </a:xfrm>
        </p:spPr>
        <p:txBody>
          <a:bodyPr>
            <a:normAutofit/>
          </a:bodyPr>
          <a:lstStyle/>
          <a:p>
            <a:pPr lvl="0"/>
            <a:endParaRPr lang="it-IT" dirty="0"/>
          </a:p>
          <a:p>
            <a:pPr lvl="0"/>
            <a:r>
              <a:rPr lang="it-IT" dirty="0"/>
              <a:t>Handicap Aliante (HA) </a:t>
            </a:r>
          </a:p>
          <a:p>
            <a:pPr lvl="0"/>
            <a:r>
              <a:rPr lang="it-IT" dirty="0"/>
              <a:t>Handicap Pilota (HP) - Allegato C – calcolato in funzione del</a:t>
            </a:r>
          </a:p>
          <a:p>
            <a:pPr lvl="1"/>
            <a:r>
              <a:rPr lang="it-IT" dirty="0" err="1"/>
              <a:t>MaxRating</a:t>
            </a:r>
            <a:r>
              <a:rPr lang="it-IT" dirty="0"/>
              <a:t> (MR)  pilota risultante </a:t>
            </a:r>
            <a:r>
              <a:rPr lang="it-IT" dirty="0">
                <a:highlight>
                  <a:srgbClr val="FFFF00"/>
                </a:highlight>
              </a:rPr>
              <a:t>dalla dichiarazione del Pilota nl </a:t>
            </a:r>
            <a:r>
              <a:rPr lang="it-IT" dirty="0" err="1">
                <a:highlight>
                  <a:srgbClr val="FFFF00"/>
                </a:highlight>
              </a:rPr>
              <a:t>form</a:t>
            </a:r>
            <a:r>
              <a:rPr lang="it-IT" dirty="0">
                <a:highlight>
                  <a:srgbClr val="FFFF00"/>
                </a:highlight>
              </a:rPr>
              <a:t> di iscrizione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Insegne da lui dichiarate sempre nel </a:t>
            </a:r>
            <a:r>
              <a:rPr lang="it-IT" dirty="0" err="1">
                <a:highlight>
                  <a:srgbClr val="FFFF00"/>
                </a:highlight>
              </a:rPr>
              <a:t>form</a:t>
            </a:r>
            <a:r>
              <a:rPr lang="it-IT" dirty="0">
                <a:highlight>
                  <a:srgbClr val="FFFF00"/>
                </a:highlight>
              </a:rPr>
              <a:t> di iscrizione</a:t>
            </a:r>
          </a:p>
          <a:p>
            <a:pPr lvl="2"/>
            <a:r>
              <a:rPr lang="it-IT" dirty="0"/>
              <a:t>((MR – 1000) x 0,3 + 1000)/700 (MR è il massimo valore storico del Ranking Points IGC)</a:t>
            </a:r>
          </a:p>
          <a:p>
            <a:pPr lvl="2"/>
            <a:r>
              <a:rPr lang="it-IT" dirty="0"/>
              <a:t>1,150 per i piloti che hanno conseguito l’Insegna Oro</a:t>
            </a:r>
          </a:p>
          <a:p>
            <a:pPr lvl="2"/>
            <a:r>
              <a:rPr lang="it-IT" dirty="0"/>
              <a:t>1,200 per i piloti che hanno conseguito il Diamante di distanza (500 km)</a:t>
            </a:r>
          </a:p>
          <a:p>
            <a:pPr lvl="2"/>
            <a:r>
              <a:rPr lang="it-IT" dirty="0"/>
              <a:t>1,250 per i piloti che hanno conseguito il Diploma 750 km</a:t>
            </a:r>
          </a:p>
          <a:p>
            <a:pPr lvl="2"/>
            <a:r>
              <a:rPr lang="it-IT" dirty="0"/>
              <a:t>1,300 per i piloti che hanno conseguito il Diploma 1.000 km</a:t>
            </a:r>
          </a:p>
          <a:p>
            <a:pPr lvl="2"/>
            <a:r>
              <a:rPr lang="it-IT" dirty="0"/>
              <a:t>1,350 per i piloti che hanno conseguito il Diploma 1.250 km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66AFC5-ACC0-A577-0E08-CE6F41E79D62}"/>
              </a:ext>
            </a:extLst>
          </p:cNvPr>
          <p:cNvSpPr txBox="1">
            <a:spLocks/>
          </p:cNvSpPr>
          <p:nvPr/>
        </p:nvSpPr>
        <p:spPr>
          <a:xfrm>
            <a:off x="838199" y="304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Calcolo dei risultati e classifiche 1/3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73206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Cosa 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788"/>
            <a:ext cx="10515600" cy="490888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Terza edizione dopo la prima svoltasi nel 2019 (vincitore Paolo Riccardi) e la seconda nel 2020 (vincitore Enrico Nicoli)</a:t>
            </a:r>
          </a:p>
          <a:p>
            <a:r>
              <a:rPr lang="it-IT" dirty="0">
                <a:highlight>
                  <a:srgbClr val="FFFF00"/>
                </a:highlight>
              </a:rPr>
              <a:t>Le novità sono evidenziate in giallo</a:t>
            </a:r>
          </a:p>
          <a:p>
            <a:r>
              <a:rPr lang="it-IT" dirty="0"/>
              <a:t>Basata su prove di velocità</a:t>
            </a:r>
          </a:p>
          <a:p>
            <a:r>
              <a:rPr lang="it-IT" dirty="0"/>
              <a:t>Per chi ha volato oltre i 50 km dal campo</a:t>
            </a:r>
          </a:p>
          <a:p>
            <a:r>
              <a:rPr lang="it-IT" dirty="0"/>
              <a:t>Handicap aliante (HA) e </a:t>
            </a:r>
            <a:r>
              <a:rPr lang="it-IT" b="1" dirty="0"/>
              <a:t>pilota (HP)</a:t>
            </a:r>
          </a:p>
          <a:p>
            <a:r>
              <a:rPr lang="it-IT" dirty="0"/>
              <a:t>Partenza da Calcinate, un paio di sabati e domeniche al mese</a:t>
            </a:r>
          </a:p>
          <a:p>
            <a:r>
              <a:rPr lang="it-IT" dirty="0"/>
              <a:t>Per ricordare Luigi Villa: </a:t>
            </a:r>
          </a:p>
          <a:p>
            <a:pPr lvl="1"/>
            <a:r>
              <a:rPr lang="it-IT" dirty="0"/>
              <a:t>sviluppo dei sistemi di </a:t>
            </a:r>
            <a:r>
              <a:rPr lang="it-IT" dirty="0" err="1"/>
              <a:t>scoring</a:t>
            </a:r>
            <a:r>
              <a:rPr lang="it-IT" dirty="0"/>
              <a:t>, </a:t>
            </a:r>
          </a:p>
          <a:p>
            <a:pPr lvl="1"/>
            <a:r>
              <a:rPr lang="it-IT" dirty="0"/>
              <a:t>di pianificazione del volo</a:t>
            </a:r>
          </a:p>
          <a:p>
            <a:pPr lvl="1"/>
            <a:r>
              <a:rPr lang="it-IT" dirty="0"/>
              <a:t>insieme a Bob Monti, alla creazione del CID -Campionato Italiano di Distanza-.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51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37538"/>
            <a:ext cx="10515600" cy="4820462"/>
          </a:xfrm>
        </p:spPr>
        <p:txBody>
          <a:bodyPr>
            <a:normAutofit/>
          </a:bodyPr>
          <a:lstStyle/>
          <a:p>
            <a:r>
              <a:rPr lang="it-IT" dirty="0"/>
              <a:t>Per i piloti che si sono classificati ai primi tre posti nella classifica delle </a:t>
            </a:r>
            <a:r>
              <a:rPr lang="it-IT" dirty="0">
                <a:highlight>
                  <a:srgbClr val="FFFF00"/>
                </a:highlight>
              </a:rPr>
              <a:t>edizioni precedenti </a:t>
            </a:r>
            <a:r>
              <a:rPr lang="it-IT" dirty="0"/>
              <a:t>della CLV, il valore del loro HP, risultante dalla definizione sopra riportata, deve essere incrementato di un valore pari a 0,1 x (1,429 – HP)/(0,429 x N), dove N rappresenta la posizione in classifica del pilota nell’edizione precedente della CLV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La singola prova è da considerarsi valida se almeno 4 concorrenti iscritti avranno concluso il tema.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68BD71-8A63-FBC7-ED7A-71885F1206D1}"/>
              </a:ext>
            </a:extLst>
          </p:cNvPr>
          <p:cNvSpPr txBox="1">
            <a:spLocks/>
          </p:cNvSpPr>
          <p:nvPr/>
        </p:nvSpPr>
        <p:spPr>
          <a:xfrm>
            <a:off x="838199" y="304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Calcolo dei risultati e classifiche 2/3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761297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29400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Gara in classe unica</a:t>
            </a:r>
          </a:p>
          <a:p>
            <a:r>
              <a:rPr lang="it-IT" dirty="0"/>
              <a:t>Calcolo elaborato da </a:t>
            </a:r>
            <a:r>
              <a:rPr lang="it-IT" dirty="0" err="1"/>
              <a:t>WeGlide</a:t>
            </a:r>
            <a:r>
              <a:rPr lang="it-IT" dirty="0"/>
              <a:t> con la regola dei 1000 punti</a:t>
            </a:r>
          </a:p>
          <a:p>
            <a:r>
              <a:rPr lang="it-IT" dirty="0"/>
              <a:t>Sempre 1000 punti al vincitore di giornata e doppio handicap </a:t>
            </a:r>
          </a:p>
          <a:p>
            <a:r>
              <a:rPr lang="it-IT" dirty="0"/>
              <a:t>Fattore correttivo F = HA/100 x HP</a:t>
            </a:r>
          </a:p>
          <a:p>
            <a:r>
              <a:rPr lang="it-IT" dirty="0">
                <a:highlight>
                  <a:srgbClr val="FFFF00"/>
                </a:highlight>
              </a:rPr>
              <a:t>classifica di giornata disponibile in tempo reale su </a:t>
            </a:r>
          </a:p>
          <a:p>
            <a:pPr lvl="1"/>
            <a:r>
              <a:rPr lang="it-IT" dirty="0">
                <a:highlight>
                  <a:srgbClr val="FFFF00"/>
                </a:highlight>
                <a:hlinkClick r:id="rId2"/>
              </a:rPr>
              <a:t>www.WeGlide.org</a:t>
            </a:r>
            <a:r>
              <a:rPr lang="it-IT" dirty="0">
                <a:highlight>
                  <a:srgbClr val="FFFF00"/>
                </a:highlight>
              </a:rPr>
              <a:t> calcolata senza Handicap pilota (F = HA)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Su sito CLV ACAO, con Handicap Pilota HP, normalizzata a 1000</a:t>
            </a:r>
          </a:p>
          <a:p>
            <a:r>
              <a:rPr lang="it-IT" dirty="0"/>
              <a:t>Classifica Generale su CLV ACAO = somma dei punteggi dei 3 migliori voli di ogni pilota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A93B1F-6235-CDA1-2FAE-C34A1825C5B5}"/>
              </a:ext>
            </a:extLst>
          </p:cNvPr>
          <p:cNvSpPr txBox="1">
            <a:spLocks/>
          </p:cNvSpPr>
          <p:nvPr/>
        </p:nvSpPr>
        <p:spPr>
          <a:xfrm>
            <a:off x="838199" y="304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Calcolo dei risultati e classifiche 3/3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66303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Responsabilità dei Piloti partecipanti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98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Rispettare:</a:t>
            </a:r>
          </a:p>
          <a:p>
            <a:pPr lvl="1"/>
            <a:r>
              <a:rPr lang="it-IT" dirty="0"/>
              <a:t>Regole dell'Aria</a:t>
            </a:r>
          </a:p>
          <a:p>
            <a:pPr lvl="1"/>
            <a:r>
              <a:rPr lang="it-IT" dirty="0"/>
              <a:t>normativa sugli Spazi Aerei</a:t>
            </a:r>
          </a:p>
          <a:p>
            <a:pPr lvl="1"/>
            <a:r>
              <a:rPr lang="it-IT" dirty="0"/>
              <a:t>tutte le consuetudini per massima sicurezza propria e dei terzi.</a:t>
            </a:r>
          </a:p>
          <a:p>
            <a:r>
              <a:rPr lang="it-IT" dirty="0"/>
              <a:t>Non entrare negli spazi aerei vietati</a:t>
            </a:r>
          </a:p>
          <a:p>
            <a:r>
              <a:rPr lang="it-IT" dirty="0"/>
              <a:t>Entrare nel CTR Lugano e Locarno seguendo le procedure richieste dagli stessi e rispettando i limiti di quota vigenti</a:t>
            </a:r>
          </a:p>
          <a:p>
            <a:r>
              <a:rPr lang="it-IT" dirty="0"/>
              <a:t>Non oltrepassare alla partenza la quota limite di 1.650m QNH</a:t>
            </a:r>
          </a:p>
          <a:p>
            <a:r>
              <a:rPr lang="it-IT" dirty="0"/>
              <a:t>Rispettare il limite quota sul territorio di gara di 3.700mt QNH</a:t>
            </a:r>
          </a:p>
          <a:p>
            <a:r>
              <a:rPr lang="it-IT" dirty="0"/>
              <a:t>Non adottare per alcun motivo comportamenti pericolosi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95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 meteo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83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PC-</a:t>
            </a:r>
            <a:r>
              <a:rPr lang="it-IT" sz="2800" dirty="0" err="1"/>
              <a:t>Met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https://europe.topmeteo.eu</a:t>
            </a:r>
          </a:p>
          <a:p>
            <a:r>
              <a:rPr lang="it-IT" dirty="0">
                <a:hlinkClick r:id="rId2"/>
              </a:rPr>
              <a:t>https://skysight.io</a:t>
            </a:r>
            <a:endParaRPr lang="it-IT" dirty="0"/>
          </a:p>
          <a:p>
            <a:r>
              <a:rPr lang="it-IT" dirty="0">
                <a:hlinkClick r:id="rId3"/>
              </a:rPr>
              <a:t>https://it.windfinder.com</a:t>
            </a:r>
            <a:r>
              <a:rPr lang="it-IT" dirty="0"/>
              <a:t> </a:t>
            </a:r>
          </a:p>
          <a:p>
            <a:r>
              <a:rPr lang="it-IT" dirty="0">
                <a:hlinkClick r:id="rId4"/>
              </a:rPr>
              <a:t>https://meteo.provincia.bz.it/diagramma-del-foehn.asp</a:t>
            </a:r>
            <a:endParaRPr lang="it-IT" dirty="0"/>
          </a:p>
          <a:p>
            <a:r>
              <a:rPr lang="it-IT" dirty="0">
                <a:hlinkClick r:id="rId5"/>
              </a:rPr>
              <a:t>https://www.astrogeo.va.it/meteo/</a:t>
            </a:r>
            <a:endParaRPr lang="it-IT" dirty="0"/>
          </a:p>
          <a:p>
            <a:r>
              <a:rPr lang="it-IT" dirty="0"/>
              <a:t>https://www.windy.com</a:t>
            </a:r>
          </a:p>
          <a:p>
            <a:r>
              <a:rPr lang="it-IT" dirty="0">
                <a:hlinkClick r:id="rId6"/>
              </a:rPr>
              <a:t>https://www.meteoblue.com/it</a:t>
            </a:r>
            <a:endParaRPr lang="it-IT" dirty="0"/>
          </a:p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sz="2800" dirty="0"/>
          </a:p>
        </p:txBody>
      </p:sp>
      <p:pic>
        <p:nvPicPr>
          <p:cNvPr id="4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 descr="TopMet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47" y="2034587"/>
            <a:ext cx="17716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9" y="1292946"/>
            <a:ext cx="1603781" cy="967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40" y="3104555"/>
            <a:ext cx="2114510" cy="39623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25604"/>
              </p:ext>
            </p:extLst>
          </p:nvPr>
        </p:nvGraphicFramePr>
        <p:xfrm>
          <a:off x="4223652" y="1297757"/>
          <a:ext cx="1320673" cy="96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1" imgW="516240" imgH="376920" progId="Package">
                  <p:embed/>
                </p:oleObj>
              </mc:Choice>
              <mc:Fallback>
                <p:oleObj name="Packager Shell Object" showAsIcon="1" r:id="rId11" imgW="516240" imgH="376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3652" y="1297757"/>
                        <a:ext cx="1320673" cy="963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3" descr="Risultati immagini per occhi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41" y="5246023"/>
            <a:ext cx="1049874" cy="5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0C50BAD-083E-9F5B-5460-8C7C520D2F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8502" y="3249037"/>
            <a:ext cx="1599660" cy="11611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AA1E142-459E-CE17-F7BD-27E44066E3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3988" y="2660204"/>
            <a:ext cx="1862799" cy="41630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8D86F50-8799-5A92-FC32-39EEAF40A1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7159" y="4401962"/>
            <a:ext cx="1049875" cy="3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7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Coaches giornalieri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02265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Se sei un pilota «esperto» e ti senti un conoscitore della CLV ovvero: 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ti senti di diffonderla e promuoverla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ti senti di essere un punto di riferimento per i piloti necessita di informazioni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2800" dirty="0"/>
              <a:t>fai da Personal Coach della CLV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86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Team (Allegato 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83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Progetto: </a:t>
            </a:r>
            <a:r>
              <a:rPr lang="it-IT" sz="2400" dirty="0"/>
              <a:t>Alessandro Villa / Alberto Sironi</a:t>
            </a:r>
          </a:p>
          <a:p>
            <a:r>
              <a:rPr lang="it-IT" dirty="0"/>
              <a:t>Abilitatori: </a:t>
            </a:r>
            <a:r>
              <a:rPr lang="it-IT" sz="2400" dirty="0"/>
              <a:t>Presidente Margot Acquaderni; Direttore Alberto Balducci</a:t>
            </a:r>
          </a:p>
          <a:p>
            <a:r>
              <a:rPr lang="it-IT" dirty="0"/>
              <a:t>Amministratore gruppo w/a CLV: </a:t>
            </a:r>
            <a:r>
              <a:rPr lang="it-IT" sz="2400" dirty="0"/>
              <a:t>Alessandro Villa </a:t>
            </a:r>
            <a:r>
              <a:rPr lang="it-IT" sz="2400" dirty="0">
                <a:hlinkClick r:id="rId2"/>
              </a:rPr>
              <a:t>alessandrovilla@inwind.it</a:t>
            </a:r>
            <a:r>
              <a:rPr lang="it-IT" sz="2400" dirty="0"/>
              <a:t> 335-5218862</a:t>
            </a:r>
          </a:p>
          <a:p>
            <a:r>
              <a:rPr lang="it-IT" dirty="0"/>
              <a:t>Analisi meteo</a:t>
            </a:r>
          </a:p>
          <a:p>
            <a:pPr lvl="1"/>
            <a:r>
              <a:rPr lang="it-IT" dirty="0"/>
              <a:t>Alberto Sironi / Piero Magnaghi/ Alessandro Villa</a:t>
            </a:r>
          </a:p>
          <a:p>
            <a:r>
              <a:rPr lang="it-IT" dirty="0"/>
              <a:t>Task Setting e analisi: </a:t>
            </a:r>
          </a:p>
          <a:p>
            <a:pPr lvl="1"/>
            <a:r>
              <a:rPr lang="it-IT" dirty="0"/>
              <a:t>Alberto Sironi / Alessandro Villa/ Carlo Faggioni</a:t>
            </a:r>
          </a:p>
          <a:p>
            <a:r>
              <a:rPr lang="it-IT" sz="2900" dirty="0"/>
              <a:t>Responsabile sistemi informatici</a:t>
            </a:r>
          </a:p>
          <a:p>
            <a:pPr lvl="1"/>
            <a:r>
              <a:rPr lang="it-IT" sz="2200" dirty="0"/>
              <a:t>Carlo Faggioni</a:t>
            </a:r>
          </a:p>
          <a:p>
            <a:r>
              <a:rPr lang="it-IT" dirty="0"/>
              <a:t>Responsabile sito internet e scoring automatico su sito CLV ACAO</a:t>
            </a:r>
          </a:p>
          <a:p>
            <a:pPr lvl="1"/>
            <a:r>
              <a:rPr lang="it-IT" sz="2200" dirty="0"/>
              <a:t>Marco Alluvion</a:t>
            </a:r>
          </a:p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67" y="487853"/>
            <a:ext cx="852577" cy="8525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520192-D8DC-8FCB-CE17-F1ADBCB09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223" y="463421"/>
            <a:ext cx="575537" cy="877009"/>
          </a:xfrm>
          <a:prstGeom prst="rect">
            <a:avLst/>
          </a:prstGeom>
        </p:spPr>
      </p:pic>
      <p:pic>
        <p:nvPicPr>
          <p:cNvPr id="5" name="Picture 8" descr="400.jpg">
            <a:extLst>
              <a:ext uri="{FF2B5EF4-FFF2-40B4-BE49-F238E27FC236}">
                <a16:creationId xmlns:a16="http://schemas.microsoft.com/office/drawing/2014/main" id="{0E0ECD3E-50A3-DDAE-4154-5AF87460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55" y="487853"/>
            <a:ext cx="1296190" cy="8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0CA5B4D-A5D9-7F0E-777F-5B21E8AFB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371" y="461462"/>
            <a:ext cx="852577" cy="9027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5994431-B8EA-BF15-FC56-4212561C5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7676" y="434506"/>
            <a:ext cx="744044" cy="88942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ABB328A-9868-02B1-8DB3-F931A3472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2372" y="471355"/>
            <a:ext cx="866692" cy="8525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8C2BA3-43DA-B4A5-3817-19E458EB67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3975" y="471355"/>
            <a:ext cx="762054" cy="8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874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br>
              <a:rPr lang="it-IT" b="1" dirty="0"/>
            </a:br>
            <a:r>
              <a:rPr lang="it-IT" b="1" dirty="0"/>
              <a:t>COPPA LUIGI VILLA – CLV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387" y="3756343"/>
            <a:ext cx="9144000" cy="1655762"/>
          </a:xfrm>
        </p:spPr>
        <p:txBody>
          <a:bodyPr/>
          <a:lstStyle/>
          <a:p>
            <a:r>
              <a:rPr lang="it-IT" dirty="0"/>
              <a:t>Terza Edizione (2024)</a:t>
            </a:r>
          </a:p>
          <a:p>
            <a:endParaRPr lang="it-IT" dirty="0"/>
          </a:p>
          <a:p>
            <a:r>
              <a:rPr lang="it-IT" dirty="0"/>
              <a:t>ACAO 22 marzo 2024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51" y="617415"/>
            <a:ext cx="2162272" cy="1945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Obiettivi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b="1" dirty="0"/>
              <a:t>crescere</a:t>
            </a:r>
            <a:r>
              <a:rPr lang="it-IT" dirty="0"/>
              <a:t> </a:t>
            </a:r>
            <a:r>
              <a:rPr lang="it-IT" sz="3400" b="1" dirty="0">
                <a:solidFill>
                  <a:srgbClr val="FF0000"/>
                </a:solidFill>
              </a:rPr>
              <a:t>sicurezza</a:t>
            </a:r>
            <a:r>
              <a:rPr lang="it-IT" b="1" dirty="0"/>
              <a:t>,</a:t>
            </a:r>
            <a:r>
              <a:rPr lang="it-IT" dirty="0"/>
              <a:t> </a:t>
            </a:r>
            <a:r>
              <a:rPr lang="it-IT" b="1" dirty="0"/>
              <a:t>confidenza e prestazioni</a:t>
            </a:r>
          </a:p>
          <a:p>
            <a:pPr lvl="0"/>
            <a:endParaRPr lang="it-IT" dirty="0"/>
          </a:p>
          <a:p>
            <a:pPr lvl="0"/>
            <a:r>
              <a:rPr lang="it-IT" b="1" dirty="0"/>
              <a:t>confrontarsi </a:t>
            </a:r>
            <a:r>
              <a:rPr lang="it-IT" dirty="0"/>
              <a:t>con altri piloti - </a:t>
            </a:r>
            <a:r>
              <a:rPr lang="it-IT" b="1" dirty="0"/>
              <a:t>anche grandi campioni e vincere</a:t>
            </a:r>
            <a:endParaRPr lang="it-IT" dirty="0"/>
          </a:p>
          <a:p>
            <a:pPr lvl="0"/>
            <a:endParaRPr lang="it-IT" b="1" dirty="0"/>
          </a:p>
          <a:p>
            <a:pPr lvl="0"/>
            <a:r>
              <a:rPr lang="it-IT" b="1" dirty="0"/>
              <a:t>volare sempre con uno scopo</a:t>
            </a:r>
            <a:r>
              <a:rPr lang="it-IT" dirty="0"/>
              <a:t>, </a:t>
            </a:r>
            <a:r>
              <a:rPr lang="it-IT" b="1" dirty="0"/>
              <a:t>un obiettivo da raggiungere </a:t>
            </a:r>
            <a:r>
              <a:rPr lang="it-IT" dirty="0"/>
              <a:t>deciso da specialisti della meteorologia e della pianificazione dei temi</a:t>
            </a:r>
          </a:p>
          <a:p>
            <a:pPr lvl="0"/>
            <a:endParaRPr lang="it-IT" dirty="0"/>
          </a:p>
          <a:p>
            <a:pPr lvl="0"/>
            <a:r>
              <a:rPr lang="it-IT" dirty="0">
                <a:highlight>
                  <a:srgbClr val="FFFF00"/>
                </a:highlight>
              </a:rPr>
              <a:t>Possibilità di coinvolgere piloti esperti sul campo anche come «</a:t>
            </a:r>
            <a:r>
              <a:rPr lang="it-IT" dirty="0" err="1">
                <a:highlight>
                  <a:srgbClr val="FFFF00"/>
                </a:highlight>
              </a:rPr>
              <a:t>safety</a:t>
            </a:r>
            <a:r>
              <a:rPr lang="it-IT" dirty="0">
                <a:highlight>
                  <a:srgbClr val="FFFF00"/>
                </a:highlight>
              </a:rPr>
              <a:t> pilot» che accompagna (personal coach)</a:t>
            </a: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30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Periodo di svolgimento e premiazione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>
                <a:highlight>
                  <a:srgbClr val="FFFF00"/>
                </a:highlight>
              </a:rPr>
              <a:t>Un paio di sabati e giornate festive al mese per un totale di 13 giorni potenziali di gara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ighlight>
                  <a:srgbClr val="FFFF00"/>
                </a:highlight>
              </a:rPr>
              <a:t>Dal 23 marzo al 15 settembre, agosto escluso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23,24/marzo; 25,27,28/aprile; 25,26/maggio; 29,30/giugno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6,7/luglio; 14,15/settembre</a:t>
            </a:r>
          </a:p>
          <a:p>
            <a:endParaRPr lang="it-IT" dirty="0"/>
          </a:p>
          <a:p>
            <a:r>
              <a:rPr lang="it-IT" dirty="0"/>
              <a:t>Premi: coppa CLV al primo classificato e </a:t>
            </a:r>
            <a:r>
              <a:rPr lang="it-IT" dirty="0" err="1"/>
              <a:t>mdaglia</a:t>
            </a:r>
            <a:r>
              <a:rPr lang="it-IT" dirty="0"/>
              <a:t> al secondo e terzo</a:t>
            </a:r>
          </a:p>
          <a:p>
            <a:endParaRPr lang="it-IT" dirty="0"/>
          </a:p>
          <a:p>
            <a:r>
              <a:rPr lang="it-IT" dirty="0"/>
              <a:t>Premiazione: durante la cena sociale ACAO di fine anno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/>
              <a:t>Alianti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tutti i tipi di alianti, con applicazione handicap</a:t>
            </a:r>
            <a:r>
              <a:rPr lang="it-IT" dirty="0">
                <a:highlight>
                  <a:srgbClr val="FFFF00"/>
                </a:highlight>
              </a:rPr>
              <a:t> così come da </a:t>
            </a:r>
            <a:r>
              <a:rPr lang="it-IT" dirty="0" err="1">
                <a:highlight>
                  <a:srgbClr val="FFFF00"/>
                </a:highlight>
              </a:rPr>
              <a:t>WeGlide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I piloti possono partecipare al numero di prove di giornata che desiderano e con l’aliante che desiderano</a:t>
            </a:r>
          </a:p>
          <a:p>
            <a:endParaRPr lang="it-IT" dirty="0"/>
          </a:p>
          <a:p>
            <a:r>
              <a:rPr lang="it-IT" dirty="0"/>
              <a:t>Gli alianti utilizzati in prove di giornata diverse possono anche essere diversi.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39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489BCAC-6497-1818-513E-F5E9CF5A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403"/>
          </a:xfrm>
        </p:spPr>
        <p:txBody>
          <a:bodyPr anchor="b">
            <a:noAutofit/>
          </a:bodyPr>
          <a:lstStyle/>
          <a:p>
            <a:r>
              <a:rPr lang="it-IT" sz="5400" b="1" dirty="0"/>
              <a:t>Iscrizione 1/3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5122"/>
            <a:ext cx="4473502" cy="3462533"/>
          </a:xfrm>
        </p:spPr>
        <p:txBody>
          <a:bodyPr>
            <a:normAutofit/>
          </a:bodyPr>
          <a:lstStyle/>
          <a:p>
            <a:r>
              <a:rPr lang="it-IT" dirty="0">
                <a:highlight>
                  <a:srgbClr val="FFFF00"/>
                </a:highlight>
                <a:latin typeface="Calibri "/>
              </a:rPr>
              <a:t>l’ iscrizione si effettua compilando l’apposito </a:t>
            </a:r>
            <a:r>
              <a:rPr lang="it-IT" dirty="0" err="1">
                <a:highlight>
                  <a:srgbClr val="FFFF00"/>
                </a:highlight>
                <a:latin typeface="Calibri "/>
              </a:rPr>
              <a:t>form</a:t>
            </a:r>
            <a:r>
              <a:rPr lang="it-IT" dirty="0">
                <a:highlight>
                  <a:srgbClr val="FFFF00"/>
                </a:highlight>
                <a:latin typeface="Calibri "/>
              </a:rPr>
              <a:t> sul sito CLV ACAO</a:t>
            </a:r>
          </a:p>
          <a:p>
            <a:pPr marL="457200" lvl="1" indent="0">
              <a:buNone/>
            </a:pPr>
            <a:r>
              <a:rPr lang="it-IT" b="0" dirty="0">
                <a:effectLst/>
                <a:latin typeface="Calibri "/>
                <a:ea typeface="Times New Roman" panose="02020603050405020304" pitchFamily="18" charset="0"/>
                <a:hlinkClick r:id="rId2"/>
              </a:rPr>
              <a:t>https://acao.it/</a:t>
            </a:r>
            <a:r>
              <a:rPr lang="it-IT" b="0" dirty="0" err="1">
                <a:effectLst/>
                <a:latin typeface="Calibri "/>
                <a:ea typeface="Times New Roman" panose="02020603050405020304" pitchFamily="18" charset="0"/>
                <a:hlinkClick r:id="rId2"/>
              </a:rPr>
              <a:t>attivita</a:t>
            </a:r>
            <a:r>
              <a:rPr lang="it-IT" b="0" dirty="0">
                <a:effectLst/>
                <a:latin typeface="Calibri "/>
                <a:ea typeface="Times New Roman" panose="02020603050405020304" pitchFamily="18" charset="0"/>
                <a:hlinkClick r:id="rId2"/>
              </a:rPr>
              <a:t>-sportiva/gare-eventi/coppa-luigi-villa-clv</a:t>
            </a:r>
            <a:r>
              <a:rPr lang="it-IT" dirty="0"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;</a:t>
            </a:r>
          </a:p>
          <a:p>
            <a:endParaRPr lang="it-IT" sz="2200" b="1" dirty="0">
              <a:effectLst/>
              <a:latin typeface="Calibri "/>
              <a:ea typeface="Times New Roman" panose="02020603050405020304" pitchFamily="18" charset="0"/>
            </a:endParaRPr>
          </a:p>
          <a:p>
            <a:endParaRPr lang="it-IT" sz="22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2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2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22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737E98B-BA93-126F-CEF5-A0D3776CC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 descr="Immagine che contiene Elementi grafici, grafica, Carattere, pixel&#10;&#10;Descrizione generata automaticamente">
            <a:extLst>
              <a:ext uri="{FF2B5EF4-FFF2-40B4-BE49-F238E27FC236}">
                <a16:creationId xmlns:a16="http://schemas.microsoft.com/office/drawing/2014/main" id="{1E02BF5E-7717-4367-BA20-45B5FAA85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982" y="3682933"/>
            <a:ext cx="1681770" cy="16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F09A6-5FCD-0E36-BF5F-EDB5CBC1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B659-1BED-5838-2056-5A23F876C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59" y="1737511"/>
            <a:ext cx="5739542" cy="3664351"/>
          </a:xfrm>
        </p:spPr>
        <p:txBody>
          <a:bodyPr>
            <a:normAutofit/>
          </a:bodyPr>
          <a:lstStyle/>
          <a:p>
            <a:endParaRPr lang="it-IT" sz="1800" b="1" dirty="0">
              <a:effectLst/>
              <a:latin typeface="Calibri 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0" dirty="0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Indicando nel </a:t>
            </a:r>
            <a:r>
              <a:rPr lang="it-IT" b="0" dirty="0" err="1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form</a:t>
            </a:r>
            <a:r>
              <a:rPr lang="it-IT" b="0" dirty="0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 dell’ iscrizione (vedi pagina successiva) il proprio Max-Rating che deve essere recuperato dal valore massimo di «ranking points» nella parte inferiore della propria scheda pilota dal sito http://</a:t>
            </a:r>
            <a:r>
              <a:rPr lang="it-IT" b="0" dirty="0" err="1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sailplanegp.aero</a:t>
            </a:r>
            <a:r>
              <a:rPr lang="it-IT" b="0" dirty="0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/igcrankings/pilots/</a:t>
            </a:r>
            <a:r>
              <a:rPr lang="it-IT" b="0" dirty="0" err="1">
                <a:effectLst/>
                <a:highlight>
                  <a:srgbClr val="FFFF00"/>
                </a:highlight>
                <a:latin typeface="Calibri "/>
                <a:ea typeface="Times New Roman" panose="02020603050405020304" pitchFamily="18" charset="0"/>
              </a:rPr>
              <a:t>search.aspx</a:t>
            </a:r>
            <a:endParaRPr lang="it-IT" b="0" dirty="0">
              <a:effectLst/>
              <a:highlight>
                <a:srgbClr val="FFFF00"/>
              </a:highlight>
              <a:latin typeface="Calibri "/>
              <a:ea typeface="Times New Roman" panose="02020603050405020304" pitchFamily="18" charset="0"/>
            </a:endParaRPr>
          </a:p>
          <a:p>
            <a:endParaRPr lang="it-IT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352F4B-24C9-B501-2B30-992C01C10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05" r="7878"/>
          <a:stretch/>
        </p:blipFill>
        <p:spPr>
          <a:xfrm>
            <a:off x="7696125" y="3650806"/>
            <a:ext cx="2751459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A99502-3AE2-5BF1-82DA-898C9D9CF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7F32A4-8B4E-265C-5334-EA19B4F935A9}"/>
              </a:ext>
            </a:extLst>
          </p:cNvPr>
          <p:cNvSpPr txBox="1">
            <a:spLocks/>
          </p:cNvSpPr>
          <p:nvPr/>
        </p:nvSpPr>
        <p:spPr>
          <a:xfrm>
            <a:off x="677242" y="441895"/>
            <a:ext cx="10515600" cy="8537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Iscrizione 2/3</a:t>
            </a:r>
            <a:endParaRPr lang="it-IT" sz="5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FE8AB-47EB-5F2F-E6D0-9C43FA452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31" y="334795"/>
            <a:ext cx="4525027" cy="29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0795"/>
            <a:ext cx="5816328" cy="4139643"/>
          </a:xfrm>
        </p:spPr>
        <p:txBody>
          <a:bodyPr anchor="t">
            <a:noAutofit/>
          </a:bodyPr>
          <a:lstStyle/>
          <a:p>
            <a:r>
              <a:rPr lang="it-IT" sz="2600" b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vanno indicate le eventuali insegne/Diplomi FAI conseguiti.</a:t>
            </a:r>
          </a:p>
          <a:p>
            <a:r>
              <a:rPr lang="it-IT" sz="2600" b="0" i="1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Flaggare</a:t>
            </a:r>
            <a:r>
              <a:rPr lang="it-IT" sz="2600" b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+mj-lt"/>
                <a:ea typeface="Times New Roman" panose="02020603050405020304" pitchFamily="18" charset="0"/>
              </a:rPr>
              <a:t> l’apposito riquadro confermando di aver preso visione del regolamento ed autorizzare il trattamento dei dati.</a:t>
            </a:r>
            <a:endParaRPr lang="it-IT" sz="2600" dirty="0">
              <a:solidFill>
                <a:schemeClr val="tx2"/>
              </a:solidFill>
              <a:latin typeface="+mj-lt"/>
            </a:endParaRPr>
          </a:p>
          <a:p>
            <a:r>
              <a:rPr lang="it-IT" sz="2600" b="1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Un bollino verrà addebitato solo al primo volo presentato, a titolo di parziale rimborso spese organizzative gara</a:t>
            </a:r>
            <a:endParaRPr lang="it-IT" sz="2600" b="1" dirty="0">
              <a:solidFill>
                <a:schemeClr val="tx2"/>
              </a:solidFill>
              <a:latin typeface="+mj-lt"/>
            </a:endParaRPr>
          </a:p>
          <a:p>
            <a:r>
              <a:rPr lang="it-IT" sz="26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</a:rPr>
              <a:t>Ogni partecipante deve crearsi un proprio account su: </a:t>
            </a:r>
            <a:r>
              <a:rPr lang="it-IT" sz="2600" dirty="0">
                <a:solidFill>
                  <a:schemeClr val="tx2"/>
                </a:solidFill>
                <a:highlight>
                  <a:srgbClr val="FFFF00"/>
                </a:highlight>
                <a:latin typeface="+mj-lt"/>
                <a:hlinkClick r:id="rId2"/>
              </a:rPr>
              <a:t>www.WeGlide.eu</a:t>
            </a:r>
            <a:endParaRPr lang="it-IT" sz="2600" dirty="0">
              <a:solidFill>
                <a:schemeClr val="tx2"/>
              </a:solidFill>
              <a:highlight>
                <a:srgbClr val="FFFF00"/>
              </a:highlight>
              <a:latin typeface="+mj-lt"/>
            </a:endParaRP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962404-E30F-EF25-F6F4-1D483CBD9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843" y="1766082"/>
            <a:ext cx="4944901" cy="36225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CC08774-C172-7E0D-F5BA-275E8008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 anchor="b">
            <a:normAutofit/>
          </a:bodyPr>
          <a:lstStyle/>
          <a:p>
            <a:r>
              <a:rPr lang="it-IT" sz="5400" b="1" dirty="0"/>
              <a:t>Iscrizione 3/3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3752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1211"/>
          </a:xfrm>
        </p:spPr>
        <p:txBody>
          <a:bodyPr>
            <a:normAutofit/>
          </a:bodyPr>
          <a:lstStyle/>
          <a:p>
            <a:r>
              <a:rPr lang="it-IT" sz="5400" b="1" dirty="0"/>
              <a:t>Prima del volo</a:t>
            </a:r>
            <a:endParaRPr lang="it-IT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367" y="1759963"/>
            <a:ext cx="11049000" cy="4793640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Tema di giornata: scelto dal Task Setter tra set di temi predefiniti.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Assegnazione tema: al briefing meteo ACAO e gruppo </a:t>
            </a:r>
            <a:r>
              <a:rPr lang="it-IT" dirty="0" err="1"/>
              <a:t>WhatsApp</a:t>
            </a:r>
            <a:r>
              <a:rPr lang="it-IT" dirty="0"/>
              <a:t> CLV</a:t>
            </a:r>
          </a:p>
          <a:p>
            <a:pPr lvl="2"/>
            <a:endParaRPr lang="it-IT" dirty="0"/>
          </a:p>
          <a:p>
            <a:pPr lvl="1"/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" y="5800322"/>
            <a:ext cx="837565" cy="753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68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1524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Calibri </vt:lpstr>
      <vt:lpstr>Arial</vt:lpstr>
      <vt:lpstr>Calibri</vt:lpstr>
      <vt:lpstr>Calibri Light</vt:lpstr>
      <vt:lpstr>Office Theme</vt:lpstr>
      <vt:lpstr>Packager Shell Object</vt:lpstr>
      <vt:lpstr>COPPA LUIGI VILLA – CLV</vt:lpstr>
      <vt:lpstr>Cosa è</vt:lpstr>
      <vt:lpstr>Obiettivi</vt:lpstr>
      <vt:lpstr>Periodo di svolgimento e premiazione</vt:lpstr>
      <vt:lpstr>Alianti</vt:lpstr>
      <vt:lpstr>Iscrizione 1/3</vt:lpstr>
      <vt:lpstr>Presentazione standard di PowerPoint</vt:lpstr>
      <vt:lpstr>Iscrizione 3/3</vt:lpstr>
      <vt:lpstr>Prima del volo</vt:lpstr>
      <vt:lpstr>Prima del decollo</vt:lpstr>
      <vt:lpstr>Temi di gara</vt:lpstr>
      <vt:lpstr>Temi di gara</vt:lpstr>
      <vt:lpstr>Temi di gara</vt:lpstr>
      <vt:lpstr>Racing  Task</vt:lpstr>
      <vt:lpstr>AAT Task Cerchio</vt:lpstr>
      <vt:lpstr>AAT Task Settore</vt:lpstr>
      <vt:lpstr>AAT Task Settore: Il tema n. 20 ACAO-Trontano-M. Ceneri, da 118 a 334km grazie a settore 20°100km che parte da M. Ceneri e comprende tutta la Valtellina versanti Sud e Nord fino a Tirano, Passo Aprica</vt:lpstr>
      <vt:lpstr>AAT Task Settore: Il tema n. 20 ACAO-Trontano-M. Ceneri, da 118 a 334km grazie a settore 20°100km che parte da M.Ceneri e comprende tutta la Valtellina versanti Sud e Nord fino a Tirano, Passo Aprica</vt:lpstr>
      <vt:lpstr>Presentazione standard di PowerPoint</vt:lpstr>
      <vt:lpstr>Presentazione standard di PowerPoint</vt:lpstr>
      <vt:lpstr>Presentazione standard di PowerPoint</vt:lpstr>
      <vt:lpstr>Responsabilità dei Piloti partecipanti</vt:lpstr>
      <vt:lpstr>Fonti meteo</vt:lpstr>
      <vt:lpstr>Coaches giornalieri</vt:lpstr>
      <vt:lpstr>Team (Allegato B)</vt:lpstr>
      <vt:lpstr>  COPPA LUIGI VILLA – CLV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COPPA LUIGI VILLA – CLV</dc:title>
  <dc:creator>Alessandro Villa</dc:creator>
  <cp:lastModifiedBy>Carlo Faggioni</cp:lastModifiedBy>
  <cp:revision>54</cp:revision>
  <dcterms:created xsi:type="dcterms:W3CDTF">2019-02-28T23:05:35Z</dcterms:created>
  <dcterms:modified xsi:type="dcterms:W3CDTF">2024-03-03T10:41:23Z</dcterms:modified>
</cp:coreProperties>
</file>