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81" r:id="rId7"/>
    <p:sldId id="287" r:id="rId8"/>
    <p:sldId id="286" r:id="rId9"/>
    <p:sldId id="262" r:id="rId10"/>
    <p:sldId id="271" r:id="rId11"/>
    <p:sldId id="266" r:id="rId12"/>
    <p:sldId id="263" r:id="rId13"/>
    <p:sldId id="264" r:id="rId14"/>
    <p:sldId id="265" r:id="rId15"/>
    <p:sldId id="288" r:id="rId16"/>
    <p:sldId id="267" r:id="rId17"/>
    <p:sldId id="285" r:id="rId18"/>
    <p:sldId id="268" r:id="rId19"/>
    <p:sldId id="278" r:id="rId20"/>
    <p:sldId id="277" r:id="rId21"/>
    <p:sldId id="273" r:id="rId22"/>
    <p:sldId id="272" r:id="rId2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FE605C-441C-4922-961D-E880CF2D9742}" v="2" dt="2025-01-05T09:30:10.1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48" autoAdjust="0"/>
  </p:normalViewPr>
  <p:slideViewPr>
    <p:cSldViewPr snapToGrid="0">
      <p:cViewPr varScale="1">
        <p:scale>
          <a:sx n="81" d="100"/>
          <a:sy n="81" d="100"/>
        </p:scale>
        <p:origin x="120" y="270"/>
      </p:cViewPr>
      <p:guideLst/>
    </p:cSldViewPr>
  </p:slideViewPr>
  <p:outlineViewPr>
    <p:cViewPr>
      <p:scale>
        <a:sx n="33" d="100"/>
        <a:sy n="33" d="100"/>
      </p:scale>
      <p:origin x="0" y="-607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ssandro Villa" userId="34aaac61-f086-4464-a4de-f43f40a14300" providerId="ADAL" clId="{CBFE605C-441C-4922-961D-E880CF2D9742}"/>
    <pc:docChg chg="undo custSel delSld modSld sldOrd">
      <pc:chgData name="Alessandro Villa" userId="34aaac61-f086-4464-a4de-f43f40a14300" providerId="ADAL" clId="{CBFE605C-441C-4922-961D-E880CF2D9742}" dt="2025-01-05T09:54:59.961" v="849" actId="20577"/>
      <pc:docMkLst>
        <pc:docMk/>
      </pc:docMkLst>
      <pc:sldChg chg="modSp mod">
        <pc:chgData name="Alessandro Villa" userId="34aaac61-f086-4464-a4de-f43f40a14300" providerId="ADAL" clId="{CBFE605C-441C-4922-961D-E880CF2D9742}" dt="2025-01-05T09:54:09.765" v="821" actId="20577"/>
        <pc:sldMkLst>
          <pc:docMk/>
          <pc:sldMk cId="712757334" sldId="256"/>
        </pc:sldMkLst>
        <pc:spChg chg="mod">
          <ac:chgData name="Alessandro Villa" userId="34aaac61-f086-4464-a4de-f43f40a14300" providerId="ADAL" clId="{CBFE605C-441C-4922-961D-E880CF2D9742}" dt="2025-01-05T09:54:09.765" v="821" actId="20577"/>
          <ac:spMkLst>
            <pc:docMk/>
            <pc:sldMk cId="712757334" sldId="256"/>
            <ac:spMk id="3" creationId="{00000000-0000-0000-0000-000000000000}"/>
          </ac:spMkLst>
        </pc:spChg>
      </pc:sldChg>
      <pc:sldChg chg="modSp mod">
        <pc:chgData name="Alessandro Villa" userId="34aaac61-f086-4464-a4de-f43f40a14300" providerId="ADAL" clId="{CBFE605C-441C-4922-961D-E880CF2D9742}" dt="2025-01-05T09:29:36.872" v="748" actId="255"/>
        <pc:sldMkLst>
          <pc:docMk/>
          <pc:sldMk cId="803511440" sldId="257"/>
        </pc:sldMkLst>
        <pc:spChg chg="mod">
          <ac:chgData name="Alessandro Villa" userId="34aaac61-f086-4464-a4de-f43f40a14300" providerId="ADAL" clId="{CBFE605C-441C-4922-961D-E880CF2D9742}" dt="2025-01-05T09:29:36.872" v="748" actId="255"/>
          <ac:spMkLst>
            <pc:docMk/>
            <pc:sldMk cId="803511440" sldId="257"/>
            <ac:spMk id="3" creationId="{00000000-0000-0000-0000-000000000000}"/>
          </ac:spMkLst>
        </pc:spChg>
      </pc:sldChg>
      <pc:sldChg chg="modSp mod">
        <pc:chgData name="Alessandro Villa" userId="34aaac61-f086-4464-a4de-f43f40a14300" providerId="ADAL" clId="{CBFE605C-441C-4922-961D-E880CF2D9742}" dt="2025-01-05T09:01:25.341" v="241" actId="20577"/>
        <pc:sldMkLst>
          <pc:docMk/>
          <pc:sldMk cId="2656306997" sldId="258"/>
        </pc:sldMkLst>
        <pc:spChg chg="mod">
          <ac:chgData name="Alessandro Villa" userId="34aaac61-f086-4464-a4de-f43f40a14300" providerId="ADAL" clId="{CBFE605C-441C-4922-961D-E880CF2D9742}" dt="2025-01-05T09:01:25.341" v="241" actId="20577"/>
          <ac:spMkLst>
            <pc:docMk/>
            <pc:sldMk cId="2656306997" sldId="258"/>
            <ac:spMk id="3" creationId="{00000000-0000-0000-0000-000000000000}"/>
          </ac:spMkLst>
        </pc:spChg>
      </pc:sldChg>
      <pc:sldChg chg="modSp mod">
        <pc:chgData name="Alessandro Villa" userId="34aaac61-f086-4464-a4de-f43f40a14300" providerId="ADAL" clId="{CBFE605C-441C-4922-961D-E880CF2D9742}" dt="2025-01-05T09:54:59.961" v="849" actId="20577"/>
        <pc:sldMkLst>
          <pc:docMk/>
          <pc:sldMk cId="28105810" sldId="259"/>
        </pc:sldMkLst>
        <pc:spChg chg="mod">
          <ac:chgData name="Alessandro Villa" userId="34aaac61-f086-4464-a4de-f43f40a14300" providerId="ADAL" clId="{CBFE605C-441C-4922-961D-E880CF2D9742}" dt="2025-01-05T09:54:59.961" v="849" actId="20577"/>
          <ac:spMkLst>
            <pc:docMk/>
            <pc:sldMk cId="28105810" sldId="259"/>
            <ac:spMk id="3" creationId="{00000000-0000-0000-0000-000000000000}"/>
          </ac:spMkLst>
        </pc:spChg>
      </pc:sldChg>
      <pc:sldChg chg="modSp del mod">
        <pc:chgData name="Alessandro Villa" userId="34aaac61-f086-4464-a4de-f43f40a14300" providerId="ADAL" clId="{CBFE605C-441C-4922-961D-E880CF2D9742}" dt="2025-01-05T09:16:25.692" v="618" actId="47"/>
        <pc:sldMkLst>
          <pc:docMk/>
          <pc:sldMk cId="1397683142" sldId="260"/>
        </pc:sldMkLst>
        <pc:spChg chg="mod">
          <ac:chgData name="Alessandro Villa" userId="34aaac61-f086-4464-a4de-f43f40a14300" providerId="ADAL" clId="{CBFE605C-441C-4922-961D-E880CF2D9742}" dt="2025-01-05T09:13:39.773" v="499" actId="21"/>
          <ac:spMkLst>
            <pc:docMk/>
            <pc:sldMk cId="1397683142" sldId="260"/>
            <ac:spMk id="3" creationId="{00000000-0000-0000-0000-000000000000}"/>
          </ac:spMkLst>
        </pc:spChg>
      </pc:sldChg>
      <pc:sldChg chg="modSp mod ord">
        <pc:chgData name="Alessandro Villa" userId="34aaac61-f086-4464-a4de-f43f40a14300" providerId="ADAL" clId="{CBFE605C-441C-4922-961D-E880CF2D9742}" dt="2025-01-05T09:16:17.792" v="617" actId="20577"/>
        <pc:sldMkLst>
          <pc:docMk/>
          <pc:sldMk cId="1151540449" sldId="262"/>
        </pc:sldMkLst>
        <pc:spChg chg="mod">
          <ac:chgData name="Alessandro Villa" userId="34aaac61-f086-4464-a4de-f43f40a14300" providerId="ADAL" clId="{CBFE605C-441C-4922-961D-E880CF2D9742}" dt="2025-01-05T09:16:17.792" v="617" actId="20577"/>
          <ac:spMkLst>
            <pc:docMk/>
            <pc:sldMk cId="1151540449" sldId="262"/>
            <ac:spMk id="3" creationId="{00000000-0000-0000-0000-000000000000}"/>
          </ac:spMkLst>
        </pc:spChg>
      </pc:sldChg>
      <pc:sldChg chg="modSp mod">
        <pc:chgData name="Alessandro Villa" userId="34aaac61-f086-4464-a4de-f43f40a14300" providerId="ADAL" clId="{CBFE605C-441C-4922-961D-E880CF2D9742}" dt="2025-01-05T09:41:37.562" v="817" actId="20577"/>
        <pc:sldMkLst>
          <pc:docMk/>
          <pc:sldMk cId="3392633267" sldId="263"/>
        </pc:sldMkLst>
        <pc:spChg chg="mod">
          <ac:chgData name="Alessandro Villa" userId="34aaac61-f086-4464-a4de-f43f40a14300" providerId="ADAL" clId="{CBFE605C-441C-4922-961D-E880CF2D9742}" dt="2025-01-05T09:41:37.562" v="817" actId="20577"/>
          <ac:spMkLst>
            <pc:docMk/>
            <pc:sldMk cId="3392633267" sldId="263"/>
            <ac:spMk id="3" creationId="{00000000-0000-0000-0000-000000000000}"/>
          </ac:spMkLst>
        </pc:spChg>
      </pc:sldChg>
      <pc:sldChg chg="delSp modSp mod">
        <pc:chgData name="Alessandro Villa" userId="34aaac61-f086-4464-a4de-f43f40a14300" providerId="ADAL" clId="{CBFE605C-441C-4922-961D-E880CF2D9742}" dt="2025-01-05T09:19:50.345" v="626" actId="14100"/>
        <pc:sldMkLst>
          <pc:docMk/>
          <pc:sldMk cId="4181798007" sldId="264"/>
        </pc:sldMkLst>
        <pc:spChg chg="del">
          <ac:chgData name="Alessandro Villa" userId="34aaac61-f086-4464-a4de-f43f40a14300" providerId="ADAL" clId="{CBFE605C-441C-4922-961D-E880CF2D9742}" dt="2025-01-05T09:19:33.697" v="623" actId="478"/>
          <ac:spMkLst>
            <pc:docMk/>
            <pc:sldMk cId="4181798007" sldId="264"/>
            <ac:spMk id="3" creationId="{00000000-0000-0000-0000-000000000000}"/>
          </ac:spMkLst>
        </pc:spChg>
        <pc:spChg chg="del mod">
          <ac:chgData name="Alessandro Villa" userId="34aaac61-f086-4464-a4de-f43f40a14300" providerId="ADAL" clId="{CBFE605C-441C-4922-961D-E880CF2D9742}" dt="2025-01-05T09:19:22.113" v="622" actId="478"/>
          <ac:spMkLst>
            <pc:docMk/>
            <pc:sldMk cId="4181798007" sldId="264"/>
            <ac:spMk id="12" creationId="{68FE53D0-6C65-5BDC-A9C2-F3DD1F43302A}"/>
          </ac:spMkLst>
        </pc:spChg>
        <pc:picChg chg="mod">
          <ac:chgData name="Alessandro Villa" userId="34aaac61-f086-4464-a4de-f43f40a14300" providerId="ADAL" clId="{CBFE605C-441C-4922-961D-E880CF2D9742}" dt="2025-01-05T09:19:45.710" v="625" actId="1076"/>
          <ac:picMkLst>
            <pc:docMk/>
            <pc:sldMk cId="4181798007" sldId="264"/>
            <ac:picMk id="6" creationId="{03613CC1-A369-3E7A-A864-AAB54C8A41FC}"/>
          </ac:picMkLst>
        </pc:picChg>
        <pc:picChg chg="mod">
          <ac:chgData name="Alessandro Villa" userId="34aaac61-f086-4464-a4de-f43f40a14300" providerId="ADAL" clId="{CBFE605C-441C-4922-961D-E880CF2D9742}" dt="2025-01-05T09:19:50.345" v="626" actId="14100"/>
          <ac:picMkLst>
            <pc:docMk/>
            <pc:sldMk cId="4181798007" sldId="264"/>
            <ac:picMk id="9" creationId="{10F9A9F1-A64D-CAD2-9983-2CE0A5736CDE}"/>
          </ac:picMkLst>
        </pc:picChg>
      </pc:sldChg>
      <pc:sldChg chg="delSp modSp mod">
        <pc:chgData name="Alessandro Villa" userId="34aaac61-f086-4464-a4de-f43f40a14300" providerId="ADAL" clId="{CBFE605C-441C-4922-961D-E880CF2D9742}" dt="2025-01-05T09:20:38.958" v="636" actId="14100"/>
        <pc:sldMkLst>
          <pc:docMk/>
          <pc:sldMk cId="374735485" sldId="265"/>
        </pc:sldMkLst>
        <pc:spChg chg="mod">
          <ac:chgData name="Alessandro Villa" userId="34aaac61-f086-4464-a4de-f43f40a14300" providerId="ADAL" clId="{CBFE605C-441C-4922-961D-E880CF2D9742}" dt="2025-01-05T09:20:09.291" v="631" actId="27636"/>
          <ac:spMkLst>
            <pc:docMk/>
            <pc:sldMk cId="374735485" sldId="265"/>
            <ac:spMk id="2" creationId="{00000000-0000-0000-0000-000000000000}"/>
          </ac:spMkLst>
        </pc:spChg>
        <pc:spChg chg="del mod">
          <ac:chgData name="Alessandro Villa" userId="34aaac61-f086-4464-a4de-f43f40a14300" providerId="ADAL" clId="{CBFE605C-441C-4922-961D-E880CF2D9742}" dt="2025-01-05T09:20:00.524" v="629" actId="478"/>
          <ac:spMkLst>
            <pc:docMk/>
            <pc:sldMk cId="374735485" sldId="265"/>
            <ac:spMk id="11" creationId="{FAA21200-C7FC-086F-44DD-6D116E30899A}"/>
          </ac:spMkLst>
        </pc:spChg>
        <pc:picChg chg="mod">
          <ac:chgData name="Alessandro Villa" userId="34aaac61-f086-4464-a4de-f43f40a14300" providerId="ADAL" clId="{CBFE605C-441C-4922-961D-E880CF2D9742}" dt="2025-01-05T09:20:38.958" v="636" actId="14100"/>
          <ac:picMkLst>
            <pc:docMk/>
            <pc:sldMk cId="374735485" sldId="265"/>
            <ac:picMk id="5" creationId="{B99FD8B5-021B-8320-93FF-73942EE3EDC0}"/>
          </ac:picMkLst>
        </pc:picChg>
        <pc:picChg chg="mod">
          <ac:chgData name="Alessandro Villa" userId="34aaac61-f086-4464-a4de-f43f40a14300" providerId="ADAL" clId="{CBFE605C-441C-4922-961D-E880CF2D9742}" dt="2025-01-05T09:20:26.685" v="634" actId="1076"/>
          <ac:picMkLst>
            <pc:docMk/>
            <pc:sldMk cId="374735485" sldId="265"/>
            <ac:picMk id="7" creationId="{403E560D-C5FD-5416-DCA2-502C30316D89}"/>
          </ac:picMkLst>
        </pc:picChg>
      </pc:sldChg>
      <pc:sldChg chg="modSp mod">
        <pc:chgData name="Alessandro Villa" userId="34aaac61-f086-4464-a4de-f43f40a14300" providerId="ADAL" clId="{CBFE605C-441C-4922-961D-E880CF2D9742}" dt="2025-01-05T09:18:12.751" v="619" actId="20577"/>
        <pc:sldMkLst>
          <pc:docMk/>
          <pc:sldMk cId="2519116608" sldId="266"/>
        </pc:sldMkLst>
        <pc:spChg chg="mod">
          <ac:chgData name="Alessandro Villa" userId="34aaac61-f086-4464-a4de-f43f40a14300" providerId="ADAL" clId="{CBFE605C-441C-4922-961D-E880CF2D9742}" dt="2025-01-05T09:18:12.751" v="619" actId="20577"/>
          <ac:spMkLst>
            <pc:docMk/>
            <pc:sldMk cId="2519116608" sldId="266"/>
            <ac:spMk id="3" creationId="{00000000-0000-0000-0000-000000000000}"/>
          </ac:spMkLst>
        </pc:spChg>
      </pc:sldChg>
      <pc:sldChg chg="modSp mod">
        <pc:chgData name="Alessandro Villa" userId="34aaac61-f086-4464-a4de-f43f40a14300" providerId="ADAL" clId="{CBFE605C-441C-4922-961D-E880CF2D9742}" dt="2025-01-05T09:39:49.284" v="760" actId="13926"/>
        <pc:sldMkLst>
          <pc:docMk/>
          <pc:sldMk cId="3732060176" sldId="267"/>
        </pc:sldMkLst>
        <pc:spChg chg="mod">
          <ac:chgData name="Alessandro Villa" userId="34aaac61-f086-4464-a4de-f43f40a14300" providerId="ADAL" clId="{CBFE605C-441C-4922-961D-E880CF2D9742}" dt="2025-01-05T09:39:49.284" v="760" actId="13926"/>
          <ac:spMkLst>
            <pc:docMk/>
            <pc:sldMk cId="3732060176" sldId="267"/>
            <ac:spMk id="3" creationId="{00000000-0000-0000-0000-000000000000}"/>
          </ac:spMkLst>
        </pc:spChg>
      </pc:sldChg>
      <pc:sldChg chg="modSp mod">
        <pc:chgData name="Alessandro Villa" userId="34aaac61-f086-4464-a4de-f43f40a14300" providerId="ADAL" clId="{CBFE605C-441C-4922-961D-E880CF2D9742}" dt="2025-01-05T09:39:43.707" v="759" actId="13926"/>
        <pc:sldMkLst>
          <pc:docMk/>
          <pc:sldMk cId="2680728626" sldId="271"/>
        </pc:sldMkLst>
        <pc:spChg chg="mod">
          <ac:chgData name="Alessandro Villa" userId="34aaac61-f086-4464-a4de-f43f40a14300" providerId="ADAL" clId="{CBFE605C-441C-4922-961D-E880CF2D9742}" dt="2025-01-05T09:39:43.707" v="759" actId="13926"/>
          <ac:spMkLst>
            <pc:docMk/>
            <pc:sldMk cId="2680728626" sldId="271"/>
            <ac:spMk id="3" creationId="{00000000-0000-0000-0000-000000000000}"/>
          </ac:spMkLst>
        </pc:spChg>
      </pc:sldChg>
      <pc:sldChg chg="modSp mod">
        <pc:chgData name="Alessandro Villa" userId="34aaac61-f086-4464-a4de-f43f40a14300" providerId="ADAL" clId="{CBFE605C-441C-4922-961D-E880CF2D9742}" dt="2025-01-05T09:54:16.470" v="825" actId="20577"/>
        <pc:sldMkLst>
          <pc:docMk/>
          <pc:sldMk cId="10492969" sldId="272"/>
        </pc:sldMkLst>
        <pc:spChg chg="mod">
          <ac:chgData name="Alessandro Villa" userId="34aaac61-f086-4464-a4de-f43f40a14300" providerId="ADAL" clId="{CBFE605C-441C-4922-961D-E880CF2D9742}" dt="2025-01-05T09:54:16.470" v="825" actId="20577"/>
          <ac:spMkLst>
            <pc:docMk/>
            <pc:sldMk cId="10492969" sldId="272"/>
            <ac:spMk id="3" creationId="{00000000-0000-0000-0000-000000000000}"/>
          </ac:spMkLst>
        </pc:spChg>
      </pc:sldChg>
      <pc:sldChg chg="modSp mod">
        <pc:chgData name="Alessandro Villa" userId="34aaac61-f086-4464-a4de-f43f40a14300" providerId="ADAL" clId="{CBFE605C-441C-4922-961D-E880CF2D9742}" dt="2025-01-05T09:24:44.650" v="737" actId="20577"/>
        <pc:sldMkLst>
          <pc:docMk/>
          <pc:sldMk cId="2475958337" sldId="278"/>
        </pc:sldMkLst>
        <pc:spChg chg="mod">
          <ac:chgData name="Alessandro Villa" userId="34aaac61-f086-4464-a4de-f43f40a14300" providerId="ADAL" clId="{CBFE605C-441C-4922-961D-E880CF2D9742}" dt="2025-01-05T09:24:44.650" v="737" actId="20577"/>
          <ac:spMkLst>
            <pc:docMk/>
            <pc:sldMk cId="2475958337" sldId="278"/>
            <ac:spMk id="3" creationId="{00000000-0000-0000-0000-000000000000}"/>
          </ac:spMkLst>
        </pc:spChg>
      </pc:sldChg>
      <pc:sldChg chg="modSp mod">
        <pc:chgData name="Alessandro Villa" userId="34aaac61-f086-4464-a4de-f43f40a14300" providerId="ADAL" clId="{CBFE605C-441C-4922-961D-E880CF2D9742}" dt="2025-01-05T09:11:28.523" v="392" actId="13926"/>
        <pc:sldMkLst>
          <pc:docMk/>
          <pc:sldMk cId="1375214764" sldId="286"/>
        </pc:sldMkLst>
        <pc:spChg chg="mod">
          <ac:chgData name="Alessandro Villa" userId="34aaac61-f086-4464-a4de-f43f40a14300" providerId="ADAL" clId="{CBFE605C-441C-4922-961D-E880CF2D9742}" dt="2025-01-05T09:11:28.523" v="392" actId="13926"/>
          <ac:spMkLst>
            <pc:docMk/>
            <pc:sldMk cId="1375214764" sldId="286"/>
            <ac:spMk id="3" creationId="{00000000-0000-0000-0000-000000000000}"/>
          </ac:spMkLst>
        </pc:spChg>
      </pc:sldChg>
      <pc:sldChg chg="modSp mod">
        <pc:chgData name="Alessandro Villa" userId="34aaac61-f086-4464-a4de-f43f40a14300" providerId="ADAL" clId="{CBFE605C-441C-4922-961D-E880CF2D9742}" dt="2025-01-05T09:11:22.182" v="391" actId="13926"/>
        <pc:sldMkLst>
          <pc:docMk/>
          <pc:sldMk cId="1539267938" sldId="287"/>
        </pc:sldMkLst>
        <pc:spChg chg="mod">
          <ac:chgData name="Alessandro Villa" userId="34aaac61-f086-4464-a4de-f43f40a14300" providerId="ADAL" clId="{CBFE605C-441C-4922-961D-E880CF2D9742}" dt="2025-01-05T09:11:22.182" v="391" actId="13926"/>
          <ac:spMkLst>
            <pc:docMk/>
            <pc:sldMk cId="1539267938" sldId="287"/>
            <ac:spMk id="3" creationId="{33EBB659-1BED-5838-2056-5A23F876CAD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t-I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p:cNvSpPr>
            <a:spLocks noGrp="1"/>
          </p:cNvSpPr>
          <p:nvPr>
            <p:ph type="dt" sz="half" idx="10"/>
          </p:nvPr>
        </p:nvSpPr>
        <p:spPr/>
        <p:txBody>
          <a:bodyPr/>
          <a:lstStyle/>
          <a:p>
            <a:fld id="{E3561397-8E93-4E72-8004-40C97C1C078E}" type="datetimeFigureOut">
              <a:rPr lang="it-IT" smtClean="0"/>
              <a:t>29/01/2025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BAF0A47-6998-4E37-A18D-D75595F97D57}" type="slidenum">
              <a:rPr lang="it-IT" smtClean="0"/>
              <a:t>‹N›</a:t>
            </a:fld>
            <a:endParaRPr lang="it-IT"/>
          </a:p>
        </p:txBody>
      </p:sp>
    </p:spTree>
    <p:extLst>
      <p:ext uri="{BB962C8B-B14F-4D97-AF65-F5344CB8AC3E}">
        <p14:creationId xmlns:p14="http://schemas.microsoft.com/office/powerpoint/2010/main" val="2685178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p>
            <a:fld id="{E3561397-8E93-4E72-8004-40C97C1C078E}" type="datetimeFigureOut">
              <a:rPr lang="it-IT" smtClean="0"/>
              <a:t>29/01/2025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BAF0A47-6998-4E37-A18D-D75595F97D57}" type="slidenum">
              <a:rPr lang="it-IT" smtClean="0"/>
              <a:t>‹N›</a:t>
            </a:fld>
            <a:endParaRPr lang="it-IT"/>
          </a:p>
        </p:txBody>
      </p:sp>
    </p:spTree>
    <p:extLst>
      <p:ext uri="{BB962C8B-B14F-4D97-AF65-F5344CB8AC3E}">
        <p14:creationId xmlns:p14="http://schemas.microsoft.com/office/powerpoint/2010/main" val="2315993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t-I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p>
            <a:fld id="{E3561397-8E93-4E72-8004-40C97C1C078E}" type="datetimeFigureOut">
              <a:rPr lang="it-IT" smtClean="0"/>
              <a:t>29/01/2025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BAF0A47-6998-4E37-A18D-D75595F97D57}" type="slidenum">
              <a:rPr lang="it-IT" smtClean="0"/>
              <a:t>‹N›</a:t>
            </a:fld>
            <a:endParaRPr lang="it-IT"/>
          </a:p>
        </p:txBody>
      </p:sp>
    </p:spTree>
    <p:extLst>
      <p:ext uri="{BB962C8B-B14F-4D97-AF65-F5344CB8AC3E}">
        <p14:creationId xmlns:p14="http://schemas.microsoft.com/office/powerpoint/2010/main" val="2167546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p>
            <a:fld id="{E3561397-8E93-4E72-8004-40C97C1C078E}" type="datetimeFigureOut">
              <a:rPr lang="it-IT" smtClean="0"/>
              <a:t>29/01/2025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BAF0A47-6998-4E37-A18D-D75595F97D57}" type="slidenum">
              <a:rPr lang="it-IT" smtClean="0"/>
              <a:t>‹N›</a:t>
            </a:fld>
            <a:endParaRPr lang="it-IT"/>
          </a:p>
        </p:txBody>
      </p:sp>
    </p:spTree>
    <p:extLst>
      <p:ext uri="{BB962C8B-B14F-4D97-AF65-F5344CB8AC3E}">
        <p14:creationId xmlns:p14="http://schemas.microsoft.com/office/powerpoint/2010/main" val="1338216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t-IT"/>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561397-8E93-4E72-8004-40C97C1C078E}" type="datetimeFigureOut">
              <a:rPr lang="it-IT" smtClean="0"/>
              <a:t>29/01/2025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BAF0A47-6998-4E37-A18D-D75595F97D57}" type="slidenum">
              <a:rPr lang="it-IT" smtClean="0"/>
              <a:t>‹N›</a:t>
            </a:fld>
            <a:endParaRPr lang="it-IT"/>
          </a:p>
        </p:txBody>
      </p:sp>
    </p:spTree>
    <p:extLst>
      <p:ext uri="{BB962C8B-B14F-4D97-AF65-F5344CB8AC3E}">
        <p14:creationId xmlns:p14="http://schemas.microsoft.com/office/powerpoint/2010/main" val="3276932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p:cNvSpPr>
            <a:spLocks noGrp="1"/>
          </p:cNvSpPr>
          <p:nvPr>
            <p:ph type="dt" sz="half" idx="10"/>
          </p:nvPr>
        </p:nvSpPr>
        <p:spPr/>
        <p:txBody>
          <a:bodyPr/>
          <a:lstStyle/>
          <a:p>
            <a:fld id="{E3561397-8E93-4E72-8004-40C97C1C078E}" type="datetimeFigureOut">
              <a:rPr lang="it-IT" smtClean="0"/>
              <a:t>29/01/2025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BAF0A47-6998-4E37-A18D-D75595F97D57}" type="slidenum">
              <a:rPr lang="it-IT" smtClean="0"/>
              <a:t>‹N›</a:t>
            </a:fld>
            <a:endParaRPr lang="it-IT"/>
          </a:p>
        </p:txBody>
      </p:sp>
    </p:spTree>
    <p:extLst>
      <p:ext uri="{BB962C8B-B14F-4D97-AF65-F5344CB8AC3E}">
        <p14:creationId xmlns:p14="http://schemas.microsoft.com/office/powerpoint/2010/main" val="1817880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p:cNvSpPr>
            <a:spLocks noGrp="1"/>
          </p:cNvSpPr>
          <p:nvPr>
            <p:ph type="dt" sz="half" idx="10"/>
          </p:nvPr>
        </p:nvSpPr>
        <p:spPr/>
        <p:txBody>
          <a:bodyPr/>
          <a:lstStyle/>
          <a:p>
            <a:fld id="{E3561397-8E93-4E72-8004-40C97C1C078E}" type="datetimeFigureOut">
              <a:rPr lang="it-IT" smtClean="0"/>
              <a:t>29/01/2025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BAF0A47-6998-4E37-A18D-D75595F97D57}" type="slidenum">
              <a:rPr lang="it-IT" smtClean="0"/>
              <a:t>‹N›</a:t>
            </a:fld>
            <a:endParaRPr lang="it-IT"/>
          </a:p>
        </p:txBody>
      </p:sp>
    </p:spTree>
    <p:extLst>
      <p:ext uri="{BB962C8B-B14F-4D97-AF65-F5344CB8AC3E}">
        <p14:creationId xmlns:p14="http://schemas.microsoft.com/office/powerpoint/2010/main" val="1032741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Date Placeholder 2"/>
          <p:cNvSpPr>
            <a:spLocks noGrp="1"/>
          </p:cNvSpPr>
          <p:nvPr>
            <p:ph type="dt" sz="half" idx="10"/>
          </p:nvPr>
        </p:nvSpPr>
        <p:spPr/>
        <p:txBody>
          <a:bodyPr/>
          <a:lstStyle/>
          <a:p>
            <a:fld id="{E3561397-8E93-4E72-8004-40C97C1C078E}" type="datetimeFigureOut">
              <a:rPr lang="it-IT" smtClean="0"/>
              <a:t>29/01/2025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BAF0A47-6998-4E37-A18D-D75595F97D57}" type="slidenum">
              <a:rPr lang="it-IT" smtClean="0"/>
              <a:t>‹N›</a:t>
            </a:fld>
            <a:endParaRPr lang="it-IT"/>
          </a:p>
        </p:txBody>
      </p:sp>
    </p:spTree>
    <p:extLst>
      <p:ext uri="{BB962C8B-B14F-4D97-AF65-F5344CB8AC3E}">
        <p14:creationId xmlns:p14="http://schemas.microsoft.com/office/powerpoint/2010/main" val="3566228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561397-8E93-4E72-8004-40C97C1C078E}" type="datetimeFigureOut">
              <a:rPr lang="it-IT" smtClean="0"/>
              <a:t>29/01/2025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BAF0A47-6998-4E37-A18D-D75595F97D57}" type="slidenum">
              <a:rPr lang="it-IT" smtClean="0"/>
              <a:t>‹N›</a:t>
            </a:fld>
            <a:endParaRPr lang="it-IT"/>
          </a:p>
        </p:txBody>
      </p:sp>
    </p:spTree>
    <p:extLst>
      <p:ext uri="{BB962C8B-B14F-4D97-AF65-F5344CB8AC3E}">
        <p14:creationId xmlns:p14="http://schemas.microsoft.com/office/powerpoint/2010/main" val="3274849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561397-8E93-4E72-8004-40C97C1C078E}" type="datetimeFigureOut">
              <a:rPr lang="it-IT" smtClean="0"/>
              <a:t>29/01/2025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BAF0A47-6998-4E37-A18D-D75595F97D57}" type="slidenum">
              <a:rPr lang="it-IT" smtClean="0"/>
              <a:t>‹N›</a:t>
            </a:fld>
            <a:endParaRPr lang="it-IT"/>
          </a:p>
        </p:txBody>
      </p:sp>
    </p:spTree>
    <p:extLst>
      <p:ext uri="{BB962C8B-B14F-4D97-AF65-F5344CB8AC3E}">
        <p14:creationId xmlns:p14="http://schemas.microsoft.com/office/powerpoint/2010/main" val="2007435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561397-8E93-4E72-8004-40C97C1C078E}" type="datetimeFigureOut">
              <a:rPr lang="it-IT" smtClean="0"/>
              <a:t>29/01/2025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BAF0A47-6998-4E37-A18D-D75595F97D57}" type="slidenum">
              <a:rPr lang="it-IT" smtClean="0"/>
              <a:t>‹N›</a:t>
            </a:fld>
            <a:endParaRPr lang="it-IT"/>
          </a:p>
        </p:txBody>
      </p:sp>
    </p:spTree>
    <p:extLst>
      <p:ext uri="{BB962C8B-B14F-4D97-AF65-F5344CB8AC3E}">
        <p14:creationId xmlns:p14="http://schemas.microsoft.com/office/powerpoint/2010/main" val="1676693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561397-8E93-4E72-8004-40C97C1C078E}" type="datetimeFigureOut">
              <a:rPr lang="it-IT" smtClean="0"/>
              <a:t>29/01/2025</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F0A47-6998-4E37-A18D-D75595F97D57}" type="slidenum">
              <a:rPr lang="it-IT" smtClean="0"/>
              <a:t>‹N›</a:t>
            </a:fld>
            <a:endParaRPr lang="it-IT"/>
          </a:p>
        </p:txBody>
      </p:sp>
    </p:spTree>
    <p:extLst>
      <p:ext uri="{BB962C8B-B14F-4D97-AF65-F5344CB8AC3E}">
        <p14:creationId xmlns:p14="http://schemas.microsoft.com/office/powerpoint/2010/main" val="1373963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weglide.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weglide.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meteoblue.com/it" TargetMode="External"/><Relationship Id="rId13" Type="http://schemas.openxmlformats.org/officeDocument/2006/relationships/image" Target="../media/image15.png"/><Relationship Id="rId3" Type="http://schemas.openxmlformats.org/officeDocument/2006/relationships/hyperlink" Target="https://xctherm.com/it/" TargetMode="External"/><Relationship Id="rId7" Type="http://schemas.openxmlformats.org/officeDocument/2006/relationships/hyperlink" Target="https://www.astrogeo.va.it/meteo/" TargetMode="External"/><Relationship Id="rId12" Type="http://schemas.openxmlformats.org/officeDocument/2006/relationships/image" Target="../media/image14.png"/><Relationship Id="rId2" Type="http://schemas.openxmlformats.org/officeDocument/2006/relationships/hyperlink" Target="https://europe.topmeteo.eu/" TargetMode="External"/><Relationship Id="rId1" Type="http://schemas.openxmlformats.org/officeDocument/2006/relationships/slideLayout" Target="../slideLayouts/slideLayout2.xml"/><Relationship Id="rId6" Type="http://schemas.openxmlformats.org/officeDocument/2006/relationships/hyperlink" Target="https://meteo.provincia.bz.it/diagramma-del-foehn.asp" TargetMode="External"/><Relationship Id="rId11" Type="http://schemas.openxmlformats.org/officeDocument/2006/relationships/image" Target="../media/image13.png"/><Relationship Id="rId5" Type="http://schemas.openxmlformats.org/officeDocument/2006/relationships/hyperlink" Target="https://it.windfinder.com/" TargetMode="External"/><Relationship Id="rId10" Type="http://schemas.openxmlformats.org/officeDocument/2006/relationships/image" Target="../media/image12.png"/><Relationship Id="rId4" Type="http://schemas.openxmlformats.org/officeDocument/2006/relationships/hyperlink" Target="https://skysight.io/" TargetMode="External"/><Relationship Id="rId9"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hyperlink" Target="mailto:alessandrovilla@inwind.it" TargetMode="Externa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weglide.e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60786" y="4337762"/>
            <a:ext cx="9144000" cy="1655762"/>
          </a:xfrm>
        </p:spPr>
        <p:txBody>
          <a:bodyPr/>
          <a:lstStyle/>
          <a:p>
            <a:r>
              <a:rPr lang="it-IT" dirty="0"/>
              <a:t>Quarta Edizione (2025) v. 4</a:t>
            </a:r>
          </a:p>
          <a:p>
            <a:endParaRPr lang="it-IT" dirty="0"/>
          </a:p>
          <a:p>
            <a:r>
              <a:rPr lang="it-IT" dirty="0"/>
              <a:t>ACAO 21 marzo 2025 </a:t>
            </a:r>
          </a:p>
        </p:txBody>
      </p:sp>
      <p:sp>
        <p:nvSpPr>
          <p:cNvPr id="8" name="Title 1">
            <a:extLst>
              <a:ext uri="{FF2B5EF4-FFF2-40B4-BE49-F238E27FC236}">
                <a16:creationId xmlns:a16="http://schemas.microsoft.com/office/drawing/2014/main" id="{1B476768-9FCE-8FD5-00DA-30D005CABFFA}"/>
              </a:ext>
            </a:extLst>
          </p:cNvPr>
          <p:cNvSpPr txBox="1">
            <a:spLocks/>
          </p:cNvSpPr>
          <p:nvPr/>
        </p:nvSpPr>
        <p:spPr>
          <a:xfrm>
            <a:off x="1524000" y="1804922"/>
            <a:ext cx="9144000" cy="2387600"/>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it-IT" b="1"/>
            </a:br>
            <a:br>
              <a:rPr lang="it-IT" b="1"/>
            </a:br>
            <a:r>
              <a:rPr lang="it-IT" b="1"/>
              <a:t>COPPA Villa – Pavesi: CVP</a:t>
            </a:r>
            <a:endParaRPr lang="it-IT" dirty="0"/>
          </a:p>
        </p:txBody>
      </p:sp>
      <p:pic>
        <p:nvPicPr>
          <p:cNvPr id="4" name="Immagine 3">
            <a:extLst>
              <a:ext uri="{FF2B5EF4-FFF2-40B4-BE49-F238E27FC236}">
                <a16:creationId xmlns:a16="http://schemas.microsoft.com/office/drawing/2014/main" id="{C89448AF-821A-0E96-7056-102FB97C00E5}"/>
              </a:ext>
            </a:extLst>
          </p:cNvPr>
          <p:cNvPicPr>
            <a:picLocks noChangeAspect="1"/>
          </p:cNvPicPr>
          <p:nvPr/>
        </p:nvPicPr>
        <p:blipFill>
          <a:blip r:embed="rId2"/>
          <a:stretch>
            <a:fillRect/>
          </a:stretch>
        </p:blipFill>
        <p:spPr>
          <a:xfrm>
            <a:off x="4636199" y="423739"/>
            <a:ext cx="2919601" cy="2471886"/>
          </a:xfrm>
          <a:prstGeom prst="rect">
            <a:avLst/>
          </a:prstGeom>
        </p:spPr>
      </p:pic>
    </p:spTree>
    <p:extLst>
      <p:ext uri="{BB962C8B-B14F-4D97-AF65-F5344CB8AC3E}">
        <p14:creationId xmlns:p14="http://schemas.microsoft.com/office/powerpoint/2010/main" val="712757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5400" b="1" dirty="0"/>
              <a:t>Prima del decollo</a:t>
            </a:r>
            <a:endParaRPr lang="it-IT" sz="5400" dirty="0"/>
          </a:p>
        </p:txBody>
      </p:sp>
      <p:sp>
        <p:nvSpPr>
          <p:cNvPr id="3" name="Content Placeholder 2"/>
          <p:cNvSpPr>
            <a:spLocks noGrp="1"/>
          </p:cNvSpPr>
          <p:nvPr>
            <p:ph idx="1"/>
          </p:nvPr>
        </p:nvSpPr>
        <p:spPr>
          <a:xfrm>
            <a:off x="838200" y="1383322"/>
            <a:ext cx="10515600" cy="4793640"/>
          </a:xfrm>
        </p:spPr>
        <p:txBody>
          <a:bodyPr>
            <a:normAutofit lnSpcReduction="10000"/>
          </a:bodyPr>
          <a:lstStyle/>
          <a:p>
            <a:r>
              <a:rPr lang="it-IT" dirty="0"/>
              <a:t>Dichiarazione tema di giornata nel proprio computer di volo, eventualmente scaricandolo dal sito </a:t>
            </a:r>
            <a:r>
              <a:rPr lang="it-IT" dirty="0" err="1">
                <a:hlinkClick r:id="rId2"/>
              </a:rPr>
              <a:t>www.WeGlide.org</a:t>
            </a:r>
            <a:r>
              <a:rPr lang="it-IT" dirty="0"/>
              <a:t> </a:t>
            </a:r>
            <a:endParaRPr lang="it-IT" dirty="0">
              <a:highlight>
                <a:srgbClr val="00FFFF"/>
              </a:highlight>
            </a:endParaRPr>
          </a:p>
          <a:p>
            <a:endParaRPr lang="it-IT" dirty="0"/>
          </a:p>
          <a:p>
            <a:endParaRPr lang="it-IT" dirty="0"/>
          </a:p>
          <a:p>
            <a:r>
              <a:rPr lang="it-IT" dirty="0"/>
              <a:t>Entro 1 ora da atterraggio: </a:t>
            </a:r>
          </a:p>
          <a:p>
            <a:pPr lvl="1"/>
            <a:r>
              <a:rPr lang="it-IT" dirty="0"/>
              <a:t>caricare file IGC nel sito </a:t>
            </a:r>
            <a:r>
              <a:rPr lang="it-IT" dirty="0">
                <a:hlinkClick r:id="rId2"/>
              </a:rPr>
              <a:t>www.WeGlide.org</a:t>
            </a:r>
            <a:r>
              <a:rPr lang="it-IT" dirty="0"/>
              <a:t> indicando:</a:t>
            </a:r>
          </a:p>
          <a:p>
            <a:pPr lvl="2"/>
            <a:r>
              <a:rPr lang="it-IT" dirty="0"/>
              <a:t>tipo di aliante utilizzato e sua apertura alare</a:t>
            </a:r>
          </a:p>
          <a:p>
            <a:pPr lvl="2"/>
            <a:r>
              <a:rPr lang="it-IT" dirty="0"/>
              <a:t>se biposto, invio a nome del pilota con handicap Pilota HP più alto (</a:t>
            </a:r>
            <a:r>
              <a:rPr lang="it-IT" dirty="0">
                <a:highlight>
                  <a:srgbClr val="FFFF00"/>
                </a:highlight>
              </a:rPr>
              <a:t>Allegato D</a:t>
            </a:r>
            <a:r>
              <a:rPr lang="it-IT" dirty="0"/>
              <a:t>). Qualora i due piloti abbiano = HP, libera scelta del pilota a cui assegnare il volo</a:t>
            </a:r>
          </a:p>
          <a:p>
            <a:pPr lvl="2"/>
            <a:endParaRPr lang="it-IT" dirty="0"/>
          </a:p>
          <a:p>
            <a:pPr marL="0" indent="0">
              <a:buNone/>
            </a:pPr>
            <a:r>
              <a:rPr lang="it-IT" sz="2400" b="1" dirty="0"/>
              <a:t>Per gli alianti motorizzati (a decollo autonomo o di sostentamento) il file IGC deve essere scaricato da logger IGC dotato di ENL idoneo al tipo di motore installato</a:t>
            </a:r>
          </a:p>
          <a:p>
            <a:pPr marL="0" indent="0">
              <a:buNone/>
            </a:pPr>
            <a:endParaRPr lang="it-IT" dirty="0"/>
          </a:p>
        </p:txBody>
      </p:sp>
      <p:sp>
        <p:nvSpPr>
          <p:cNvPr id="5" name="Title 1">
            <a:extLst>
              <a:ext uri="{FF2B5EF4-FFF2-40B4-BE49-F238E27FC236}">
                <a16:creationId xmlns:a16="http://schemas.microsoft.com/office/drawing/2014/main" id="{12E3F319-F127-0A74-EE62-4F07F4B045FE}"/>
              </a:ext>
            </a:extLst>
          </p:cNvPr>
          <p:cNvSpPr txBox="1">
            <a:spLocks/>
          </p:cNvSpPr>
          <p:nvPr/>
        </p:nvSpPr>
        <p:spPr>
          <a:xfrm>
            <a:off x="838200" y="19454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5400" b="1" dirty="0"/>
              <a:t>Appena atterrati</a:t>
            </a:r>
            <a:endParaRPr lang="it-IT" sz="5400" dirty="0"/>
          </a:p>
        </p:txBody>
      </p:sp>
    </p:spTree>
    <p:extLst>
      <p:ext uri="{BB962C8B-B14F-4D97-AF65-F5344CB8AC3E}">
        <p14:creationId xmlns:p14="http://schemas.microsoft.com/office/powerpoint/2010/main" val="2680728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5400" b="1" dirty="0"/>
              <a:t>Temi di gara</a:t>
            </a:r>
          </a:p>
        </p:txBody>
      </p:sp>
      <p:sp>
        <p:nvSpPr>
          <p:cNvPr id="3" name="Content Placeholder 2"/>
          <p:cNvSpPr>
            <a:spLocks noGrp="1"/>
          </p:cNvSpPr>
          <p:nvPr>
            <p:ph idx="1"/>
          </p:nvPr>
        </p:nvSpPr>
        <p:spPr>
          <a:xfrm>
            <a:off x="838199" y="1513010"/>
            <a:ext cx="10515600" cy="4351338"/>
          </a:xfrm>
        </p:spPr>
        <p:txBody>
          <a:bodyPr>
            <a:normAutofit/>
          </a:bodyPr>
          <a:lstStyle/>
          <a:p>
            <a:r>
              <a:rPr lang="it-IT" dirty="0"/>
              <a:t>Decollo: ACAO</a:t>
            </a:r>
          </a:p>
          <a:p>
            <a:r>
              <a:rPr lang="it-IT" dirty="0"/>
              <a:t>Partenza: </a:t>
            </a:r>
          </a:p>
          <a:p>
            <a:pPr lvl="1"/>
            <a:r>
              <a:rPr lang="it-IT" dirty="0"/>
              <a:t>Quando: a discrezione</a:t>
            </a:r>
          </a:p>
          <a:p>
            <a:pPr lvl="1"/>
            <a:r>
              <a:rPr lang="it-IT" dirty="0"/>
              <a:t>Linea di partenza di 14Km di lunghezza totale (raggio 7Km), tale da facilitare la partenza</a:t>
            </a:r>
          </a:p>
          <a:p>
            <a:pPr lvl="1"/>
            <a:r>
              <a:rPr lang="it-IT" dirty="0"/>
              <a:t>quota massima: rispetto spazi aerei</a:t>
            </a:r>
          </a:p>
          <a:p>
            <a:r>
              <a:rPr lang="it-IT" dirty="0"/>
              <a:t>Arrivo: </a:t>
            </a:r>
          </a:p>
          <a:p>
            <a:pPr lvl="1"/>
            <a:r>
              <a:rPr lang="it-IT" dirty="0"/>
              <a:t>cerchio di 3 km </a:t>
            </a:r>
          </a:p>
          <a:p>
            <a:pPr lvl="1"/>
            <a:r>
              <a:rPr lang="it-IT" dirty="0"/>
              <a:t>altitudine minima di 600 m QNH.</a:t>
            </a:r>
          </a:p>
        </p:txBody>
      </p:sp>
    </p:spTree>
    <p:extLst>
      <p:ext uri="{BB962C8B-B14F-4D97-AF65-F5344CB8AC3E}">
        <p14:creationId xmlns:p14="http://schemas.microsoft.com/office/powerpoint/2010/main" val="2519116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5400" b="1" dirty="0"/>
              <a:t>Temi di gara</a:t>
            </a:r>
            <a:endParaRPr lang="it-IT" sz="5400"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it-IT" dirty="0"/>
              <a:t>Racing Task, ovvero temi di velocità classici </a:t>
            </a:r>
          </a:p>
          <a:p>
            <a:pPr marL="514350" indent="-514350">
              <a:buFont typeface="+mj-lt"/>
              <a:buAutoNum type="arabicPeriod"/>
            </a:pPr>
            <a:r>
              <a:rPr lang="it-IT" dirty="0"/>
              <a:t>AAT - </a:t>
            </a:r>
            <a:r>
              <a:rPr lang="it-IT" dirty="0" err="1"/>
              <a:t>Assigned</a:t>
            </a:r>
            <a:r>
              <a:rPr lang="it-IT" dirty="0"/>
              <a:t> Area Task –</a:t>
            </a:r>
          </a:p>
          <a:p>
            <a:pPr lvl="1"/>
            <a:r>
              <a:rPr lang="it-IT" dirty="0"/>
              <a:t>AAT Cerchio: pilota decide con ampio spazio di manovra distanza e territorio da utilizzare</a:t>
            </a:r>
          </a:p>
          <a:p>
            <a:pPr lvl="1"/>
            <a:r>
              <a:rPr lang="it-IT" dirty="0"/>
              <a:t>sufficiente entrare nel cerchio</a:t>
            </a:r>
          </a:p>
          <a:p>
            <a:pPr lvl="1"/>
            <a:r>
              <a:rPr lang="it-IT" dirty="0"/>
              <a:t>I piloti meno bravi o con alianti poco performanti “pizzicano i cerchi”</a:t>
            </a:r>
          </a:p>
          <a:p>
            <a:pPr lvl="1"/>
            <a:r>
              <a:rPr lang="it-IT" dirty="0"/>
              <a:t> quelli più veloci o dotati di alianti performanti e carichi, allungano</a:t>
            </a:r>
          </a:p>
          <a:p>
            <a:pPr marL="514350" indent="-514350">
              <a:buFont typeface="+mj-lt"/>
              <a:buAutoNum type="arabicPeriod"/>
            </a:pPr>
            <a:r>
              <a:rPr lang="it-IT" dirty="0">
                <a:highlight>
                  <a:srgbClr val="FFFF00"/>
                </a:highlight>
              </a:rPr>
              <a:t>AAT ampia: al fine di aumentare il numero dei partecipanti che chiudono il tema, alcuni temi potranno avere aree molto ravvicinate (vedi esempio 3)</a:t>
            </a:r>
          </a:p>
          <a:p>
            <a:pPr marL="0" indent="0">
              <a:buNone/>
            </a:pPr>
            <a:endParaRPr lang="it-IT" dirty="0"/>
          </a:p>
          <a:p>
            <a:pPr marL="0" indent="0">
              <a:buNone/>
            </a:pPr>
            <a:endParaRPr lang="it-IT" dirty="0"/>
          </a:p>
        </p:txBody>
      </p:sp>
    </p:spTree>
    <p:extLst>
      <p:ext uri="{BB962C8B-B14F-4D97-AF65-F5344CB8AC3E}">
        <p14:creationId xmlns:p14="http://schemas.microsoft.com/office/powerpoint/2010/main" val="3392633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357" y="365125"/>
            <a:ext cx="11085443" cy="1325563"/>
          </a:xfrm>
        </p:spPr>
        <p:txBody>
          <a:bodyPr/>
          <a:lstStyle/>
          <a:p>
            <a:r>
              <a:rPr lang="it-IT" b="1" dirty="0"/>
              <a:t>1. Racing </a:t>
            </a:r>
            <a:br>
              <a:rPr lang="it-IT" b="1" dirty="0"/>
            </a:br>
            <a:r>
              <a:rPr lang="it-IT" b="1" dirty="0"/>
              <a:t>Task</a:t>
            </a:r>
          </a:p>
        </p:txBody>
      </p:sp>
      <p:pic>
        <p:nvPicPr>
          <p:cNvPr id="6" name="Immagine 5">
            <a:extLst>
              <a:ext uri="{FF2B5EF4-FFF2-40B4-BE49-F238E27FC236}">
                <a16:creationId xmlns:a16="http://schemas.microsoft.com/office/drawing/2014/main" id="{03613CC1-A369-3E7A-A864-AAB54C8A41FC}"/>
              </a:ext>
            </a:extLst>
          </p:cNvPr>
          <p:cNvPicPr>
            <a:picLocks noChangeAspect="1"/>
          </p:cNvPicPr>
          <p:nvPr/>
        </p:nvPicPr>
        <p:blipFill>
          <a:blip r:embed="rId2"/>
          <a:stretch>
            <a:fillRect/>
          </a:stretch>
        </p:blipFill>
        <p:spPr>
          <a:xfrm>
            <a:off x="2388952" y="107431"/>
            <a:ext cx="4647968" cy="6765106"/>
          </a:xfrm>
          <a:prstGeom prst="rect">
            <a:avLst/>
          </a:prstGeom>
        </p:spPr>
      </p:pic>
      <p:pic>
        <p:nvPicPr>
          <p:cNvPr id="9" name="Immagine 8">
            <a:extLst>
              <a:ext uri="{FF2B5EF4-FFF2-40B4-BE49-F238E27FC236}">
                <a16:creationId xmlns:a16="http://schemas.microsoft.com/office/drawing/2014/main" id="{10F9A9F1-A64D-CAD2-9983-2CE0A5736CDE}"/>
              </a:ext>
            </a:extLst>
          </p:cNvPr>
          <p:cNvPicPr>
            <a:picLocks noChangeAspect="1"/>
          </p:cNvPicPr>
          <p:nvPr/>
        </p:nvPicPr>
        <p:blipFill>
          <a:blip r:embed="rId3"/>
          <a:stretch>
            <a:fillRect/>
          </a:stretch>
        </p:blipFill>
        <p:spPr>
          <a:xfrm>
            <a:off x="7190509" y="107430"/>
            <a:ext cx="4582074" cy="6698747"/>
          </a:xfrm>
          <a:prstGeom prst="rect">
            <a:avLst/>
          </a:prstGeom>
        </p:spPr>
      </p:pic>
    </p:spTree>
    <p:extLst>
      <p:ext uri="{BB962C8B-B14F-4D97-AF65-F5344CB8AC3E}">
        <p14:creationId xmlns:p14="http://schemas.microsoft.com/office/powerpoint/2010/main" val="4181798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8904" y="370307"/>
            <a:ext cx="2647423" cy="1956841"/>
          </a:xfrm>
        </p:spPr>
        <p:txBody>
          <a:bodyPr vert="horz" lIns="91440" tIns="45720" rIns="91440" bIns="45720" rtlCol="0" anchor="b">
            <a:normAutofit fontScale="90000"/>
          </a:bodyPr>
          <a:lstStyle/>
          <a:p>
            <a:r>
              <a:rPr lang="en-US" sz="5400" b="1"/>
              <a:t>2. AAT Task Cerchio</a:t>
            </a:r>
            <a:endParaRPr lang="en-US" sz="5400" b="1" dirty="0"/>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a:extLst>
              <a:ext uri="{FF2B5EF4-FFF2-40B4-BE49-F238E27FC236}">
                <a16:creationId xmlns:a16="http://schemas.microsoft.com/office/drawing/2014/main" id="{B99FD8B5-021B-8320-93FF-73942EE3EDC0}"/>
              </a:ext>
            </a:extLst>
          </p:cNvPr>
          <p:cNvPicPr>
            <a:picLocks noChangeAspect="1"/>
          </p:cNvPicPr>
          <p:nvPr/>
        </p:nvPicPr>
        <p:blipFill>
          <a:blip r:embed="rId2"/>
          <a:stretch>
            <a:fillRect/>
          </a:stretch>
        </p:blipFill>
        <p:spPr>
          <a:xfrm>
            <a:off x="7484701" y="223887"/>
            <a:ext cx="4446356" cy="6497316"/>
          </a:xfrm>
          <a:prstGeom prst="rect">
            <a:avLst/>
          </a:prstGeom>
        </p:spPr>
      </p:pic>
      <p:pic>
        <p:nvPicPr>
          <p:cNvPr id="7" name="Immagine 6">
            <a:extLst>
              <a:ext uri="{FF2B5EF4-FFF2-40B4-BE49-F238E27FC236}">
                <a16:creationId xmlns:a16="http://schemas.microsoft.com/office/drawing/2014/main" id="{403E560D-C5FD-5416-DCA2-502C30316D89}"/>
              </a:ext>
            </a:extLst>
          </p:cNvPr>
          <p:cNvPicPr>
            <a:picLocks noChangeAspect="1"/>
          </p:cNvPicPr>
          <p:nvPr/>
        </p:nvPicPr>
        <p:blipFill>
          <a:blip r:embed="rId3"/>
          <a:stretch>
            <a:fillRect/>
          </a:stretch>
        </p:blipFill>
        <p:spPr>
          <a:xfrm>
            <a:off x="2713296" y="136796"/>
            <a:ext cx="4554148" cy="6584407"/>
          </a:xfrm>
          <a:prstGeom prst="rect">
            <a:avLst/>
          </a:prstGeom>
        </p:spPr>
      </p:pic>
    </p:spTree>
    <p:extLst>
      <p:ext uri="{BB962C8B-B14F-4D97-AF65-F5344CB8AC3E}">
        <p14:creationId xmlns:p14="http://schemas.microsoft.com/office/powerpoint/2010/main" val="374735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27CA0-7560-5584-D40A-0A5C54C7B5A0}"/>
              </a:ext>
            </a:extLst>
          </p:cNvPr>
          <p:cNvSpPr>
            <a:spLocks noGrp="1"/>
          </p:cNvSpPr>
          <p:nvPr>
            <p:ph type="title"/>
          </p:nvPr>
        </p:nvSpPr>
        <p:spPr>
          <a:xfrm>
            <a:off x="838200" y="365125"/>
            <a:ext cx="10515600" cy="894963"/>
          </a:xfrm>
        </p:spPr>
        <p:txBody>
          <a:bodyPr/>
          <a:lstStyle/>
          <a:p>
            <a:r>
              <a:rPr lang="it-IT" b="1" dirty="0">
                <a:highlight>
                  <a:srgbClr val="FFFF00"/>
                </a:highlight>
              </a:rPr>
              <a:t>3. AAT con cerchi quasi tangenti</a:t>
            </a:r>
            <a:endParaRPr lang="en-US" b="1" dirty="0">
              <a:highlight>
                <a:srgbClr val="FFFF00"/>
              </a:highlight>
            </a:endParaRPr>
          </a:p>
        </p:txBody>
      </p:sp>
      <p:pic>
        <p:nvPicPr>
          <p:cNvPr id="5" name="Content Placeholder 4">
            <a:extLst>
              <a:ext uri="{FF2B5EF4-FFF2-40B4-BE49-F238E27FC236}">
                <a16:creationId xmlns:a16="http://schemas.microsoft.com/office/drawing/2014/main" id="{8D7D2E40-A324-7E17-34D8-28B516F39C67}"/>
              </a:ext>
            </a:extLst>
          </p:cNvPr>
          <p:cNvPicPr>
            <a:picLocks noGrp="1" noChangeAspect="1"/>
          </p:cNvPicPr>
          <p:nvPr>
            <p:ph idx="1"/>
          </p:nvPr>
        </p:nvPicPr>
        <p:blipFill>
          <a:blip r:embed="rId2"/>
          <a:stretch>
            <a:fillRect/>
          </a:stretch>
        </p:blipFill>
        <p:spPr>
          <a:xfrm>
            <a:off x="838200" y="1313398"/>
            <a:ext cx="10101146" cy="5324380"/>
          </a:xfrm>
        </p:spPr>
      </p:pic>
    </p:spTree>
    <p:extLst>
      <p:ext uri="{BB962C8B-B14F-4D97-AF65-F5344CB8AC3E}">
        <p14:creationId xmlns:p14="http://schemas.microsoft.com/office/powerpoint/2010/main" val="1240985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243454"/>
            <a:ext cx="10515600" cy="4820462"/>
          </a:xfrm>
        </p:spPr>
        <p:txBody>
          <a:bodyPr>
            <a:normAutofit/>
          </a:bodyPr>
          <a:lstStyle/>
          <a:p>
            <a:pPr lvl="0"/>
            <a:endParaRPr lang="it-IT" dirty="0"/>
          </a:p>
          <a:p>
            <a:pPr lvl="0"/>
            <a:r>
              <a:rPr lang="it-IT" dirty="0"/>
              <a:t>Handicap Aliante (HA) </a:t>
            </a:r>
          </a:p>
          <a:p>
            <a:pPr lvl="0"/>
            <a:r>
              <a:rPr lang="it-IT" dirty="0"/>
              <a:t>Handicap Pilota (HP) - </a:t>
            </a:r>
            <a:r>
              <a:rPr lang="it-IT" dirty="0">
                <a:highlight>
                  <a:srgbClr val="FFFF00"/>
                </a:highlight>
              </a:rPr>
              <a:t>Allegato D </a:t>
            </a:r>
            <a:r>
              <a:rPr lang="it-IT" dirty="0"/>
              <a:t>– calcolato in funzione del</a:t>
            </a:r>
          </a:p>
          <a:p>
            <a:pPr lvl="1"/>
            <a:r>
              <a:rPr lang="it-IT" dirty="0" err="1"/>
              <a:t>MaxRating</a:t>
            </a:r>
            <a:r>
              <a:rPr lang="it-IT" dirty="0"/>
              <a:t> (MR)  pilota risultante dalla dichiarazione del Pilota nel </a:t>
            </a:r>
            <a:r>
              <a:rPr lang="it-IT" dirty="0" err="1"/>
              <a:t>form</a:t>
            </a:r>
            <a:r>
              <a:rPr lang="it-IT" dirty="0"/>
              <a:t> di iscrizione</a:t>
            </a:r>
          </a:p>
          <a:p>
            <a:pPr lvl="1"/>
            <a:r>
              <a:rPr lang="it-IT" dirty="0"/>
              <a:t>Insegne da lui dichiarate sempre nel </a:t>
            </a:r>
            <a:r>
              <a:rPr lang="it-IT" dirty="0" err="1"/>
              <a:t>form</a:t>
            </a:r>
            <a:r>
              <a:rPr lang="it-IT" dirty="0"/>
              <a:t> di iscrizione</a:t>
            </a:r>
          </a:p>
          <a:p>
            <a:pPr lvl="2"/>
            <a:r>
              <a:rPr lang="it-IT" dirty="0"/>
              <a:t>((MR – 1000) x 0,3 + 1000)/700 (MR è il massimo valore storico del Ranking Points IGC)</a:t>
            </a:r>
          </a:p>
          <a:p>
            <a:pPr lvl="2"/>
            <a:r>
              <a:rPr lang="it-IT" dirty="0"/>
              <a:t>1,150 per i piloti che hanno conseguito l’Insegna Oro</a:t>
            </a:r>
          </a:p>
          <a:p>
            <a:pPr lvl="2"/>
            <a:r>
              <a:rPr lang="it-IT" dirty="0"/>
              <a:t>1,200 per i piloti che hanno conseguito il Diamante di distanza (500 km)</a:t>
            </a:r>
          </a:p>
          <a:p>
            <a:pPr lvl="2"/>
            <a:r>
              <a:rPr lang="it-IT" dirty="0"/>
              <a:t>1,250 per i piloti che hanno conseguito il Diploma 750 km</a:t>
            </a:r>
          </a:p>
          <a:p>
            <a:pPr lvl="2"/>
            <a:r>
              <a:rPr lang="it-IT" dirty="0"/>
              <a:t>1,300 per i piloti che hanno conseguito il Diploma 1.000 km</a:t>
            </a:r>
          </a:p>
          <a:p>
            <a:pPr lvl="2"/>
            <a:r>
              <a:rPr lang="it-IT" dirty="0"/>
              <a:t>1,350 per i piloti che hanno conseguito il Diploma 1.250 km</a:t>
            </a:r>
          </a:p>
          <a:p>
            <a:pPr marL="0" indent="0">
              <a:buNone/>
            </a:pPr>
            <a:endParaRPr lang="it-IT" dirty="0"/>
          </a:p>
        </p:txBody>
      </p:sp>
      <p:sp>
        <p:nvSpPr>
          <p:cNvPr id="5" name="Title 1">
            <a:extLst>
              <a:ext uri="{FF2B5EF4-FFF2-40B4-BE49-F238E27FC236}">
                <a16:creationId xmlns:a16="http://schemas.microsoft.com/office/drawing/2014/main" id="{0166AFC5-ACC0-A577-0E08-CE6F41E79D62}"/>
              </a:ext>
            </a:extLst>
          </p:cNvPr>
          <p:cNvSpPr txBox="1">
            <a:spLocks/>
          </p:cNvSpPr>
          <p:nvPr/>
        </p:nvSpPr>
        <p:spPr>
          <a:xfrm>
            <a:off x="838199" y="304397"/>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5400" b="1" dirty="0"/>
              <a:t>Calcolo dei risultati e classifiche 1/3</a:t>
            </a:r>
            <a:endParaRPr lang="it-IT" sz="5400" dirty="0"/>
          </a:p>
        </p:txBody>
      </p:sp>
    </p:spTree>
    <p:extLst>
      <p:ext uri="{BB962C8B-B14F-4D97-AF65-F5344CB8AC3E}">
        <p14:creationId xmlns:p14="http://schemas.microsoft.com/office/powerpoint/2010/main" val="3732060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2037538"/>
            <a:ext cx="10515600" cy="4820462"/>
          </a:xfrm>
        </p:spPr>
        <p:txBody>
          <a:bodyPr>
            <a:normAutofit/>
          </a:bodyPr>
          <a:lstStyle/>
          <a:p>
            <a:r>
              <a:rPr lang="it-IT" dirty="0"/>
              <a:t>Per i piloti che si sono classificati ai primi tre posti nella classifica delle edizioni precedenti della CVP, il valore del loro HP, risultante dalla definizione sopra riportata, viene progressivamente incrementato di un valore pari a 0,1 x (1,429 – HP)/(0,429 x N), dove N rappresenta la posizione in classifica del pilota nell’edizione precedente della CVP</a:t>
            </a:r>
          </a:p>
          <a:p>
            <a:pPr marL="0" indent="0">
              <a:buNone/>
            </a:pPr>
            <a:endParaRPr lang="it-IT" dirty="0"/>
          </a:p>
          <a:p>
            <a:r>
              <a:rPr lang="it-IT" dirty="0"/>
              <a:t>La singola prova è da considerarsi valida se almeno </a:t>
            </a:r>
            <a:r>
              <a:rPr lang="it-IT" dirty="0">
                <a:highlight>
                  <a:srgbClr val="FFFF00"/>
                </a:highlight>
              </a:rPr>
              <a:t>3</a:t>
            </a:r>
            <a:r>
              <a:rPr lang="it-IT" dirty="0"/>
              <a:t> concorrenti iscritti avranno concluso il tema.</a:t>
            </a:r>
          </a:p>
        </p:txBody>
      </p:sp>
      <p:sp>
        <p:nvSpPr>
          <p:cNvPr id="7" name="Title 1">
            <a:extLst>
              <a:ext uri="{FF2B5EF4-FFF2-40B4-BE49-F238E27FC236}">
                <a16:creationId xmlns:a16="http://schemas.microsoft.com/office/drawing/2014/main" id="{A068BD71-8A63-FBC7-ED7A-71885F1206D1}"/>
              </a:ext>
            </a:extLst>
          </p:cNvPr>
          <p:cNvSpPr txBox="1">
            <a:spLocks/>
          </p:cNvSpPr>
          <p:nvPr/>
        </p:nvSpPr>
        <p:spPr>
          <a:xfrm>
            <a:off x="838199" y="304397"/>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5400" b="1" dirty="0"/>
              <a:t>Calcolo dei risultati e classifiche 2/3</a:t>
            </a:r>
            <a:endParaRPr lang="it-IT" sz="5400" dirty="0"/>
          </a:p>
        </p:txBody>
      </p:sp>
    </p:spTree>
    <p:extLst>
      <p:ext uri="{BB962C8B-B14F-4D97-AF65-F5344CB8AC3E}">
        <p14:creationId xmlns:p14="http://schemas.microsoft.com/office/powerpoint/2010/main" val="1761297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729400"/>
            <a:ext cx="10515600" cy="4351338"/>
          </a:xfrm>
        </p:spPr>
        <p:txBody>
          <a:bodyPr>
            <a:normAutofit/>
          </a:bodyPr>
          <a:lstStyle/>
          <a:p>
            <a:r>
              <a:rPr lang="it-IT" dirty="0"/>
              <a:t>Gara in classe unica</a:t>
            </a:r>
          </a:p>
          <a:p>
            <a:r>
              <a:rPr lang="it-IT" dirty="0"/>
              <a:t>Calcolo elaborato da </a:t>
            </a:r>
            <a:r>
              <a:rPr lang="it-IT" dirty="0" err="1"/>
              <a:t>WeGlide</a:t>
            </a:r>
            <a:r>
              <a:rPr lang="it-IT" dirty="0"/>
              <a:t> con la regola dei 1000 punti</a:t>
            </a:r>
          </a:p>
          <a:p>
            <a:r>
              <a:rPr lang="it-IT" dirty="0"/>
              <a:t>Sempre 1000 punti al vincitore di giornata e doppio handicap </a:t>
            </a:r>
          </a:p>
          <a:p>
            <a:r>
              <a:rPr lang="it-IT" dirty="0"/>
              <a:t>Fattore correttivo F = HA/100 x HP</a:t>
            </a:r>
          </a:p>
          <a:p>
            <a:r>
              <a:rPr lang="it-IT" dirty="0"/>
              <a:t>classifica di giornata disponibile in tempo reale su </a:t>
            </a:r>
          </a:p>
          <a:p>
            <a:pPr lvl="1"/>
            <a:r>
              <a:rPr lang="it-IT" dirty="0">
                <a:hlinkClick r:id="rId2"/>
              </a:rPr>
              <a:t>www.WeGlide.org</a:t>
            </a:r>
            <a:r>
              <a:rPr lang="it-IT" dirty="0"/>
              <a:t> calcolata senza Handicap pilota (F = HA)</a:t>
            </a:r>
          </a:p>
          <a:p>
            <a:pPr lvl="1"/>
            <a:r>
              <a:rPr lang="it-IT" dirty="0"/>
              <a:t>Su sito CVP ACAO, calcolata anche con Handicap Pilota e normalizzata a 1000</a:t>
            </a:r>
          </a:p>
          <a:p>
            <a:r>
              <a:rPr lang="it-IT" dirty="0"/>
              <a:t>Classifica Generale su CVP ACAO = somma dei punteggi dei 3 migliori voli di ogni pilota</a:t>
            </a:r>
          </a:p>
          <a:p>
            <a:pPr marL="0" indent="0">
              <a:buNone/>
            </a:pPr>
            <a:endParaRPr lang="it-IT" dirty="0"/>
          </a:p>
        </p:txBody>
      </p:sp>
      <p:sp>
        <p:nvSpPr>
          <p:cNvPr id="7" name="Title 1">
            <a:extLst>
              <a:ext uri="{FF2B5EF4-FFF2-40B4-BE49-F238E27FC236}">
                <a16:creationId xmlns:a16="http://schemas.microsoft.com/office/drawing/2014/main" id="{87A93B1F-6235-CDA1-2FAE-C34A1825C5B5}"/>
              </a:ext>
            </a:extLst>
          </p:cNvPr>
          <p:cNvSpPr txBox="1">
            <a:spLocks/>
          </p:cNvSpPr>
          <p:nvPr/>
        </p:nvSpPr>
        <p:spPr>
          <a:xfrm>
            <a:off x="838199" y="304397"/>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5400" b="1" dirty="0"/>
              <a:t>Calcolo dei risultati e classifiche 3/3</a:t>
            </a:r>
            <a:endParaRPr lang="it-IT" sz="5400" dirty="0"/>
          </a:p>
        </p:txBody>
      </p:sp>
    </p:spTree>
    <p:extLst>
      <p:ext uri="{BB962C8B-B14F-4D97-AF65-F5344CB8AC3E}">
        <p14:creationId xmlns:p14="http://schemas.microsoft.com/office/powerpoint/2010/main" val="1663036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5400" b="1" dirty="0"/>
              <a:t>Responsabilità dei Piloti partecipanti</a:t>
            </a:r>
            <a:endParaRPr lang="it-IT" sz="5400" dirty="0"/>
          </a:p>
        </p:txBody>
      </p:sp>
      <p:sp>
        <p:nvSpPr>
          <p:cNvPr id="3" name="Content Placeholder 2"/>
          <p:cNvSpPr>
            <a:spLocks noGrp="1"/>
          </p:cNvSpPr>
          <p:nvPr>
            <p:ph idx="1"/>
          </p:nvPr>
        </p:nvSpPr>
        <p:spPr>
          <a:xfrm>
            <a:off x="838199" y="1569836"/>
            <a:ext cx="10515600" cy="4351338"/>
          </a:xfrm>
        </p:spPr>
        <p:txBody>
          <a:bodyPr>
            <a:normAutofit/>
          </a:bodyPr>
          <a:lstStyle/>
          <a:p>
            <a:r>
              <a:rPr lang="it-IT" dirty="0"/>
              <a:t>Rispettare:</a:t>
            </a:r>
          </a:p>
          <a:p>
            <a:pPr lvl="1"/>
            <a:r>
              <a:rPr lang="it-IT" sz="2800" dirty="0"/>
              <a:t>regole dell'Aria</a:t>
            </a:r>
          </a:p>
          <a:p>
            <a:pPr lvl="1"/>
            <a:r>
              <a:rPr lang="it-IT" sz="2800" dirty="0">
                <a:highlight>
                  <a:srgbClr val="FFFF00"/>
                </a:highlight>
              </a:rPr>
              <a:t>quote e normativa sugli Spazi Aerei</a:t>
            </a:r>
          </a:p>
          <a:p>
            <a:pPr lvl="1"/>
            <a:r>
              <a:rPr lang="it-IT" sz="2800" dirty="0"/>
              <a:t>tutte le consuetudini per massima sicurezza propria e dei terzi.</a:t>
            </a:r>
          </a:p>
          <a:p>
            <a:r>
              <a:rPr lang="it-IT" dirty="0"/>
              <a:t>E’ possibile entrare nel CTR Lugano e Locarno seguendo le procedure richieste dagli stessi </a:t>
            </a:r>
          </a:p>
          <a:p>
            <a:r>
              <a:rPr lang="it-IT" dirty="0"/>
              <a:t>Non adottare per alcun motivo comportamenti pericolosi</a:t>
            </a:r>
          </a:p>
        </p:txBody>
      </p:sp>
    </p:spTree>
    <p:extLst>
      <p:ext uri="{BB962C8B-B14F-4D97-AF65-F5344CB8AC3E}">
        <p14:creationId xmlns:p14="http://schemas.microsoft.com/office/powerpoint/2010/main" val="2475958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5400" b="1" dirty="0"/>
              <a:t>Cosa è</a:t>
            </a:r>
          </a:p>
        </p:txBody>
      </p:sp>
      <p:sp>
        <p:nvSpPr>
          <p:cNvPr id="3" name="Content Placeholder 2"/>
          <p:cNvSpPr>
            <a:spLocks noGrp="1"/>
          </p:cNvSpPr>
          <p:nvPr>
            <p:ph idx="1"/>
          </p:nvPr>
        </p:nvSpPr>
        <p:spPr>
          <a:xfrm>
            <a:off x="838200" y="1377286"/>
            <a:ext cx="10515600" cy="5049087"/>
          </a:xfrm>
        </p:spPr>
        <p:txBody>
          <a:bodyPr>
            <a:noAutofit/>
          </a:bodyPr>
          <a:lstStyle/>
          <a:p>
            <a:r>
              <a:rPr lang="it-IT" sz="2200" dirty="0"/>
              <a:t>Quarta edizione: 2019 (1°Paolo Riccardi); 2020 (1° Enrico Nicoli); 2024 (1°Paolo Riccardi). Quest’anno si chiamerà Coppa Villa Pavesi per unire al ricordo di Luigi Villa (sviluppo dei sistemi di scoring, di pianificazione del volo e del CID -Campionato Italiano di Distanza) quello di Franco Pavesi, anch’egli un pioniere del volo a vela.</a:t>
            </a:r>
          </a:p>
          <a:p>
            <a:r>
              <a:rPr lang="it-IT" sz="2200" dirty="0">
                <a:highlight>
                  <a:srgbClr val="FFFF00"/>
                </a:highlight>
              </a:rPr>
              <a:t>Le novità sono evidenziate in giallo</a:t>
            </a:r>
          </a:p>
          <a:p>
            <a:r>
              <a:rPr lang="it-IT" sz="2200" dirty="0"/>
              <a:t>Basata su prove di velocità</a:t>
            </a:r>
          </a:p>
          <a:p>
            <a:r>
              <a:rPr lang="it-IT" sz="2200" dirty="0"/>
              <a:t>Per chi ha volato oltre i 50 km dal campo</a:t>
            </a:r>
          </a:p>
          <a:p>
            <a:r>
              <a:rPr lang="it-IT" sz="2200" dirty="0"/>
              <a:t>Handicap aliante (HA) e </a:t>
            </a:r>
            <a:r>
              <a:rPr lang="it-IT" sz="2200" b="1" dirty="0"/>
              <a:t>pilota (HP)</a:t>
            </a:r>
          </a:p>
          <a:p>
            <a:r>
              <a:rPr lang="it-IT" sz="2200" dirty="0"/>
              <a:t>Decollo da Calcinate </a:t>
            </a:r>
          </a:p>
          <a:p>
            <a:r>
              <a:rPr lang="it-IT" sz="2200" dirty="0">
                <a:highlight>
                  <a:srgbClr val="FFFF00"/>
                </a:highlight>
              </a:rPr>
              <a:t>Nel limite del possibile e secondo la disponibilità preventivamente concordata con l’organizzazione, ad ogni prova verrà incaricato un pilota esperto a partecipare al briefing meteo e aiutare i piloti meno esperti a prepararsi e pianificare la prova</a:t>
            </a:r>
          </a:p>
        </p:txBody>
      </p:sp>
    </p:spTree>
    <p:extLst>
      <p:ext uri="{BB962C8B-B14F-4D97-AF65-F5344CB8AC3E}">
        <p14:creationId xmlns:p14="http://schemas.microsoft.com/office/powerpoint/2010/main" val="803511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Fonti meteo</a:t>
            </a:r>
          </a:p>
        </p:txBody>
      </p:sp>
      <p:sp>
        <p:nvSpPr>
          <p:cNvPr id="3" name="Content Placeholder 2"/>
          <p:cNvSpPr>
            <a:spLocks noGrp="1"/>
          </p:cNvSpPr>
          <p:nvPr>
            <p:ph idx="1"/>
          </p:nvPr>
        </p:nvSpPr>
        <p:spPr>
          <a:xfrm>
            <a:off x="838200" y="1569836"/>
            <a:ext cx="10515600" cy="4351338"/>
          </a:xfrm>
        </p:spPr>
        <p:txBody>
          <a:bodyPr>
            <a:normAutofit lnSpcReduction="10000"/>
          </a:bodyPr>
          <a:lstStyle/>
          <a:p>
            <a:r>
              <a:rPr lang="it-IT" dirty="0">
                <a:hlinkClick r:id="rId2"/>
              </a:rPr>
              <a:t>https://europe.topmeteo.eu</a:t>
            </a:r>
            <a:endParaRPr lang="it-IT" dirty="0"/>
          </a:p>
          <a:p>
            <a:r>
              <a:rPr lang="it-IT" dirty="0">
                <a:hlinkClick r:id="rId3"/>
              </a:rPr>
              <a:t>https://xctherm.com/it/</a:t>
            </a:r>
            <a:r>
              <a:rPr lang="it-IT" dirty="0"/>
              <a:t> con estensione Top Task</a:t>
            </a:r>
          </a:p>
          <a:p>
            <a:r>
              <a:rPr lang="it-IT" dirty="0">
                <a:hlinkClick r:id="rId4"/>
              </a:rPr>
              <a:t>https://skysight.io</a:t>
            </a:r>
            <a:endParaRPr lang="it-IT" dirty="0"/>
          </a:p>
          <a:p>
            <a:r>
              <a:rPr lang="it-IT" dirty="0">
                <a:hlinkClick r:id="rId5"/>
              </a:rPr>
              <a:t>https://it.windfinder.com</a:t>
            </a:r>
            <a:r>
              <a:rPr lang="it-IT" dirty="0"/>
              <a:t> </a:t>
            </a:r>
          </a:p>
          <a:p>
            <a:r>
              <a:rPr lang="it-IT" dirty="0">
                <a:hlinkClick r:id="rId6"/>
              </a:rPr>
              <a:t>https://meteo.provincia.bz.it/diagramma-del-foehn.asp</a:t>
            </a:r>
            <a:endParaRPr lang="it-IT" dirty="0"/>
          </a:p>
          <a:p>
            <a:r>
              <a:rPr lang="it-IT" dirty="0">
                <a:hlinkClick r:id="rId7"/>
              </a:rPr>
              <a:t>https://www.astrogeo.va.it/meteo/</a:t>
            </a:r>
            <a:endParaRPr lang="it-IT" dirty="0"/>
          </a:p>
          <a:p>
            <a:r>
              <a:rPr lang="it-IT" dirty="0"/>
              <a:t>https://www.windy.com</a:t>
            </a:r>
          </a:p>
          <a:p>
            <a:r>
              <a:rPr lang="it-IT" dirty="0">
                <a:hlinkClick r:id="rId8"/>
              </a:rPr>
              <a:t>https://www.meteoblue.com/it</a:t>
            </a:r>
            <a:endParaRPr lang="it-IT" dirty="0"/>
          </a:p>
          <a:p>
            <a:r>
              <a:rPr lang="it-IT" dirty="0"/>
              <a:t> </a:t>
            </a:r>
          </a:p>
          <a:p>
            <a:endParaRPr lang="it-IT" dirty="0"/>
          </a:p>
          <a:p>
            <a:endParaRPr lang="it-IT" sz="2800" dirty="0"/>
          </a:p>
        </p:txBody>
      </p:sp>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33074" y="2993653"/>
            <a:ext cx="2114510" cy="396232"/>
          </a:xfrm>
          <a:prstGeom prst="rect">
            <a:avLst/>
          </a:prstGeom>
        </p:spPr>
      </p:pic>
      <p:pic>
        <p:nvPicPr>
          <p:cNvPr id="10" name="Immagine 9">
            <a:extLst>
              <a:ext uri="{FF2B5EF4-FFF2-40B4-BE49-F238E27FC236}">
                <a16:creationId xmlns:a16="http://schemas.microsoft.com/office/drawing/2014/main" id="{70C50BAD-083E-9F5B-5460-8C7C520D2F21}"/>
              </a:ext>
            </a:extLst>
          </p:cNvPr>
          <p:cNvPicPr>
            <a:picLocks noChangeAspect="1"/>
          </p:cNvPicPr>
          <p:nvPr/>
        </p:nvPicPr>
        <p:blipFill>
          <a:blip r:embed="rId10"/>
          <a:stretch>
            <a:fillRect/>
          </a:stretch>
        </p:blipFill>
        <p:spPr>
          <a:xfrm>
            <a:off x="8938502" y="3249037"/>
            <a:ext cx="1599660" cy="1161175"/>
          </a:xfrm>
          <a:prstGeom prst="rect">
            <a:avLst/>
          </a:prstGeom>
        </p:spPr>
      </p:pic>
      <p:pic>
        <p:nvPicPr>
          <p:cNvPr id="12" name="Immagine 11">
            <a:extLst>
              <a:ext uri="{FF2B5EF4-FFF2-40B4-BE49-F238E27FC236}">
                <a16:creationId xmlns:a16="http://schemas.microsoft.com/office/drawing/2014/main" id="{AAA1E142-459E-CE17-F7BD-27E44066E3C2}"/>
              </a:ext>
            </a:extLst>
          </p:cNvPr>
          <p:cNvPicPr>
            <a:picLocks noChangeAspect="1"/>
          </p:cNvPicPr>
          <p:nvPr/>
        </p:nvPicPr>
        <p:blipFill>
          <a:blip r:embed="rId11"/>
          <a:stretch>
            <a:fillRect/>
          </a:stretch>
        </p:blipFill>
        <p:spPr>
          <a:xfrm>
            <a:off x="4127530" y="2484574"/>
            <a:ext cx="1862799" cy="416307"/>
          </a:xfrm>
          <a:prstGeom prst="rect">
            <a:avLst/>
          </a:prstGeom>
        </p:spPr>
      </p:pic>
      <p:pic>
        <p:nvPicPr>
          <p:cNvPr id="14" name="Immagine 13">
            <a:extLst>
              <a:ext uri="{FF2B5EF4-FFF2-40B4-BE49-F238E27FC236}">
                <a16:creationId xmlns:a16="http://schemas.microsoft.com/office/drawing/2014/main" id="{B8D86F50-8799-5A92-FC32-39EEAF40A1CF}"/>
              </a:ext>
            </a:extLst>
          </p:cNvPr>
          <p:cNvPicPr>
            <a:picLocks noChangeAspect="1"/>
          </p:cNvPicPr>
          <p:nvPr/>
        </p:nvPicPr>
        <p:blipFill>
          <a:blip r:embed="rId12"/>
          <a:stretch>
            <a:fillRect/>
          </a:stretch>
        </p:blipFill>
        <p:spPr>
          <a:xfrm>
            <a:off x="4747159" y="4401962"/>
            <a:ext cx="1049875" cy="390412"/>
          </a:xfrm>
          <a:prstGeom prst="rect">
            <a:avLst/>
          </a:prstGeom>
        </p:spPr>
      </p:pic>
      <p:pic>
        <p:nvPicPr>
          <p:cNvPr id="13" name="Picture 12">
            <a:extLst>
              <a:ext uri="{FF2B5EF4-FFF2-40B4-BE49-F238E27FC236}">
                <a16:creationId xmlns:a16="http://schemas.microsoft.com/office/drawing/2014/main" id="{B54FFF45-1F08-5E93-2AD9-936868562FC6}"/>
              </a:ext>
            </a:extLst>
          </p:cNvPr>
          <p:cNvPicPr>
            <a:picLocks noChangeAspect="1"/>
          </p:cNvPicPr>
          <p:nvPr/>
        </p:nvPicPr>
        <p:blipFill>
          <a:blip r:embed="rId13"/>
          <a:stretch>
            <a:fillRect/>
          </a:stretch>
        </p:blipFill>
        <p:spPr>
          <a:xfrm>
            <a:off x="1089772" y="5246737"/>
            <a:ext cx="1221166" cy="508005"/>
          </a:xfrm>
          <a:prstGeom prst="rect">
            <a:avLst/>
          </a:prstGeom>
        </p:spPr>
      </p:pic>
    </p:spTree>
    <p:extLst>
      <p:ext uri="{BB962C8B-B14F-4D97-AF65-F5344CB8AC3E}">
        <p14:creationId xmlns:p14="http://schemas.microsoft.com/office/powerpoint/2010/main" val="3970378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Team</a:t>
            </a:r>
          </a:p>
        </p:txBody>
      </p:sp>
      <p:sp>
        <p:nvSpPr>
          <p:cNvPr id="3" name="Content Placeholder 2"/>
          <p:cNvSpPr>
            <a:spLocks noGrp="1"/>
          </p:cNvSpPr>
          <p:nvPr>
            <p:ph idx="1"/>
          </p:nvPr>
        </p:nvSpPr>
        <p:spPr>
          <a:xfrm>
            <a:off x="838200" y="1599654"/>
            <a:ext cx="10515600" cy="4351338"/>
          </a:xfrm>
        </p:spPr>
        <p:txBody>
          <a:bodyPr>
            <a:normAutofit fontScale="70000" lnSpcReduction="20000"/>
          </a:bodyPr>
          <a:lstStyle/>
          <a:p>
            <a:r>
              <a:rPr lang="it-IT" dirty="0"/>
              <a:t>Progetto CVP: </a:t>
            </a:r>
            <a:r>
              <a:rPr lang="it-IT" sz="2400" dirty="0"/>
              <a:t>Alessandro Villa / Alberto Sironi; </a:t>
            </a:r>
            <a:r>
              <a:rPr lang="it-IT" sz="2400" dirty="0">
                <a:highlight>
                  <a:srgbClr val="FFFF00"/>
                </a:highlight>
              </a:rPr>
              <a:t>Ugo Pavesi </a:t>
            </a:r>
          </a:p>
          <a:p>
            <a:r>
              <a:rPr lang="it-IT" dirty="0"/>
              <a:t>Abilitatori: </a:t>
            </a:r>
            <a:r>
              <a:rPr lang="it-IT" sz="2400" dirty="0"/>
              <a:t>Presidente Margot Acquaderni; Direttore Alberto Balducci</a:t>
            </a:r>
          </a:p>
          <a:p>
            <a:r>
              <a:rPr lang="it-IT" dirty="0"/>
              <a:t>Amministratore gruppo w/a CVP: </a:t>
            </a:r>
            <a:r>
              <a:rPr lang="it-IT" sz="2400" dirty="0"/>
              <a:t>Alessandro Villa </a:t>
            </a:r>
            <a:r>
              <a:rPr lang="it-IT" sz="2400" dirty="0">
                <a:hlinkClick r:id="rId2"/>
              </a:rPr>
              <a:t>alessandrovilla@inwind.it</a:t>
            </a:r>
            <a:r>
              <a:rPr lang="it-IT" sz="2400" dirty="0"/>
              <a:t> 335-5218862</a:t>
            </a:r>
          </a:p>
          <a:p>
            <a:r>
              <a:rPr lang="it-IT" dirty="0"/>
              <a:t>Analisi meteo</a:t>
            </a:r>
          </a:p>
          <a:p>
            <a:pPr lvl="1"/>
            <a:r>
              <a:rPr lang="it-IT" dirty="0"/>
              <a:t>Piero Magnaghi/ Enzio </a:t>
            </a:r>
            <a:r>
              <a:rPr lang="it-IT" dirty="0" err="1"/>
              <a:t>Provvidone</a:t>
            </a:r>
            <a:endParaRPr lang="it-IT" dirty="0"/>
          </a:p>
          <a:p>
            <a:r>
              <a:rPr lang="it-IT" dirty="0"/>
              <a:t>Task Setting e analisi: </a:t>
            </a:r>
          </a:p>
          <a:p>
            <a:pPr lvl="1"/>
            <a:r>
              <a:rPr lang="it-IT" dirty="0"/>
              <a:t>Alberto Sironi / Alessandro Villa/ Carlo Faggioni / </a:t>
            </a:r>
            <a:r>
              <a:rPr lang="it-IT" dirty="0">
                <a:highlight>
                  <a:srgbClr val="FFFF00"/>
                </a:highlight>
              </a:rPr>
              <a:t>Ugo Pavesi </a:t>
            </a:r>
            <a:r>
              <a:rPr lang="it-IT" dirty="0"/>
              <a:t>/ </a:t>
            </a:r>
            <a:r>
              <a:rPr lang="it-IT" dirty="0">
                <a:highlight>
                  <a:srgbClr val="FFFF00"/>
                </a:highlight>
              </a:rPr>
              <a:t>Corrado Piantanida</a:t>
            </a:r>
          </a:p>
          <a:p>
            <a:r>
              <a:rPr lang="it-IT" sz="2900" dirty="0"/>
              <a:t>Responsabile sistemi informatici</a:t>
            </a:r>
          </a:p>
          <a:p>
            <a:pPr lvl="1"/>
            <a:r>
              <a:rPr lang="it-IT" sz="2200" dirty="0"/>
              <a:t>Carlo Faggioni</a:t>
            </a:r>
          </a:p>
          <a:p>
            <a:r>
              <a:rPr lang="it-IT" dirty="0"/>
              <a:t>Responsabile sito internet e scoring automatico su sito CVP ACAO</a:t>
            </a:r>
          </a:p>
          <a:p>
            <a:pPr lvl="1"/>
            <a:r>
              <a:rPr lang="it-IT" sz="2200" dirty="0"/>
              <a:t>Marco Alluvion</a:t>
            </a:r>
          </a:p>
          <a:p>
            <a:r>
              <a:rPr lang="it-IT" dirty="0"/>
              <a:t>Premi</a:t>
            </a:r>
          </a:p>
          <a:p>
            <a:pPr lvl="1"/>
            <a:r>
              <a:rPr lang="it-IT" sz="2200" dirty="0"/>
              <a:t>Alessandro Villa</a:t>
            </a:r>
          </a:p>
          <a:p>
            <a:pPr lvl="1"/>
            <a:r>
              <a:rPr lang="it-IT" sz="2200" dirty="0">
                <a:highlight>
                  <a:srgbClr val="FFFF00"/>
                </a:highlight>
              </a:rPr>
              <a:t>Ugo Pavesi</a:t>
            </a:r>
          </a:p>
          <a:p>
            <a:pPr lvl="1"/>
            <a:endParaRPr lang="it-IT" sz="2200" dirty="0"/>
          </a:p>
          <a:p>
            <a:endParaRPr lang="it-IT" sz="2600" dirty="0"/>
          </a:p>
          <a:p>
            <a:endParaRPr lang="it-IT"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8515" y="485870"/>
            <a:ext cx="852577" cy="852577"/>
          </a:xfrm>
          <a:prstGeom prst="rect">
            <a:avLst/>
          </a:prstGeom>
        </p:spPr>
      </p:pic>
      <p:pic>
        <p:nvPicPr>
          <p:cNvPr id="9" name="Immagine 8">
            <a:extLst>
              <a:ext uri="{FF2B5EF4-FFF2-40B4-BE49-F238E27FC236}">
                <a16:creationId xmlns:a16="http://schemas.microsoft.com/office/drawing/2014/main" id="{3A520192-D8DC-8FCB-CE17-F1ADBCB09FC3}"/>
              </a:ext>
            </a:extLst>
          </p:cNvPr>
          <p:cNvPicPr>
            <a:picLocks noChangeAspect="1"/>
          </p:cNvPicPr>
          <p:nvPr/>
        </p:nvPicPr>
        <p:blipFill>
          <a:blip r:embed="rId4"/>
          <a:stretch>
            <a:fillRect/>
          </a:stretch>
        </p:blipFill>
        <p:spPr>
          <a:xfrm>
            <a:off x="8029478" y="438215"/>
            <a:ext cx="575537" cy="877009"/>
          </a:xfrm>
          <a:prstGeom prst="rect">
            <a:avLst/>
          </a:prstGeom>
        </p:spPr>
      </p:pic>
      <p:pic>
        <p:nvPicPr>
          <p:cNvPr id="5" name="Picture 8" descr="400.jpg">
            <a:extLst>
              <a:ext uri="{FF2B5EF4-FFF2-40B4-BE49-F238E27FC236}">
                <a16:creationId xmlns:a16="http://schemas.microsoft.com/office/drawing/2014/main" id="{0E0ECD3E-50A3-DDAE-4154-5AF8746023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7495" y="450634"/>
            <a:ext cx="1296190" cy="868447"/>
          </a:xfrm>
          <a:prstGeom prst="rect">
            <a:avLst/>
          </a:prstGeom>
          <a:noFill/>
          <a:extLst>
            <a:ext uri="{909E8E84-426E-40DD-AFC4-6F175D3DCCD1}">
              <a14:hiddenFill xmlns:a14="http://schemas.microsoft.com/office/drawing/2010/main">
                <a:solidFill>
                  <a:srgbClr val="FFFFFF"/>
                </a:solidFill>
              </a14:hiddenFill>
            </a:ext>
          </a:extLst>
        </p:spPr>
      </p:pic>
      <p:pic>
        <p:nvPicPr>
          <p:cNvPr id="12" name="Immagine 11">
            <a:extLst>
              <a:ext uri="{FF2B5EF4-FFF2-40B4-BE49-F238E27FC236}">
                <a16:creationId xmlns:a16="http://schemas.microsoft.com/office/drawing/2014/main" id="{10CA5B4D-A5D9-7F0E-777F-5B21E8AFB47B}"/>
              </a:ext>
            </a:extLst>
          </p:cNvPr>
          <p:cNvPicPr>
            <a:picLocks noChangeAspect="1"/>
          </p:cNvPicPr>
          <p:nvPr/>
        </p:nvPicPr>
        <p:blipFill>
          <a:blip r:embed="rId6"/>
          <a:stretch>
            <a:fillRect/>
          </a:stretch>
        </p:blipFill>
        <p:spPr>
          <a:xfrm>
            <a:off x="4872724" y="450634"/>
            <a:ext cx="852577" cy="902728"/>
          </a:xfrm>
          <a:prstGeom prst="rect">
            <a:avLst/>
          </a:prstGeom>
        </p:spPr>
      </p:pic>
      <p:pic>
        <p:nvPicPr>
          <p:cNvPr id="14" name="Immagine 13">
            <a:extLst>
              <a:ext uri="{FF2B5EF4-FFF2-40B4-BE49-F238E27FC236}">
                <a16:creationId xmlns:a16="http://schemas.microsoft.com/office/drawing/2014/main" id="{D5994431-B8EA-BF15-FC56-4212561C5A17}"/>
              </a:ext>
            </a:extLst>
          </p:cNvPr>
          <p:cNvPicPr>
            <a:picLocks noChangeAspect="1"/>
          </p:cNvPicPr>
          <p:nvPr/>
        </p:nvPicPr>
        <p:blipFill>
          <a:blip r:embed="rId7"/>
          <a:stretch>
            <a:fillRect/>
          </a:stretch>
        </p:blipFill>
        <p:spPr>
          <a:xfrm>
            <a:off x="9607385" y="425798"/>
            <a:ext cx="744044" cy="889426"/>
          </a:xfrm>
          <a:prstGeom prst="rect">
            <a:avLst/>
          </a:prstGeom>
        </p:spPr>
      </p:pic>
      <p:pic>
        <p:nvPicPr>
          <p:cNvPr id="18" name="Immagine 17">
            <a:extLst>
              <a:ext uri="{FF2B5EF4-FFF2-40B4-BE49-F238E27FC236}">
                <a16:creationId xmlns:a16="http://schemas.microsoft.com/office/drawing/2014/main" id="{2ABB328A-9868-02B1-8DB3-F931A3472CB7}"/>
              </a:ext>
            </a:extLst>
          </p:cNvPr>
          <p:cNvPicPr>
            <a:picLocks noChangeAspect="1"/>
          </p:cNvPicPr>
          <p:nvPr/>
        </p:nvPicPr>
        <p:blipFill>
          <a:blip r:embed="rId8"/>
          <a:stretch>
            <a:fillRect/>
          </a:stretch>
        </p:blipFill>
        <p:spPr>
          <a:xfrm>
            <a:off x="8668525" y="462647"/>
            <a:ext cx="866692" cy="852577"/>
          </a:xfrm>
          <a:prstGeom prst="rect">
            <a:avLst/>
          </a:prstGeom>
        </p:spPr>
      </p:pic>
      <p:pic>
        <p:nvPicPr>
          <p:cNvPr id="8" name="Immagine 7">
            <a:extLst>
              <a:ext uri="{FF2B5EF4-FFF2-40B4-BE49-F238E27FC236}">
                <a16:creationId xmlns:a16="http://schemas.microsoft.com/office/drawing/2014/main" id="{5A8C2BA3-43DA-B4A5-3817-19E458EB676F}"/>
              </a:ext>
            </a:extLst>
          </p:cNvPr>
          <p:cNvPicPr>
            <a:picLocks noChangeAspect="1"/>
          </p:cNvPicPr>
          <p:nvPr/>
        </p:nvPicPr>
        <p:blipFill>
          <a:blip r:embed="rId9"/>
          <a:stretch>
            <a:fillRect/>
          </a:stretch>
        </p:blipFill>
        <p:spPr>
          <a:xfrm>
            <a:off x="7187930" y="438215"/>
            <a:ext cx="762054" cy="882007"/>
          </a:xfrm>
          <a:prstGeom prst="rect">
            <a:avLst/>
          </a:prstGeom>
        </p:spPr>
      </p:pic>
      <p:pic>
        <p:nvPicPr>
          <p:cNvPr id="10" name="Picture 9">
            <a:extLst>
              <a:ext uri="{FF2B5EF4-FFF2-40B4-BE49-F238E27FC236}">
                <a16:creationId xmlns:a16="http://schemas.microsoft.com/office/drawing/2014/main" id="{73FE902F-8210-4D73-4B4D-C360ED680B0A}"/>
              </a:ext>
            </a:extLst>
          </p:cNvPr>
          <p:cNvPicPr>
            <a:picLocks noChangeAspect="1"/>
          </p:cNvPicPr>
          <p:nvPr/>
        </p:nvPicPr>
        <p:blipFill>
          <a:blip r:embed="rId10"/>
          <a:stretch>
            <a:fillRect/>
          </a:stretch>
        </p:blipFill>
        <p:spPr>
          <a:xfrm>
            <a:off x="10444594" y="425648"/>
            <a:ext cx="799425" cy="889427"/>
          </a:xfrm>
          <a:prstGeom prst="rect">
            <a:avLst/>
          </a:prstGeom>
        </p:spPr>
      </p:pic>
      <p:pic>
        <p:nvPicPr>
          <p:cNvPr id="13" name="Picture 12">
            <a:extLst>
              <a:ext uri="{FF2B5EF4-FFF2-40B4-BE49-F238E27FC236}">
                <a16:creationId xmlns:a16="http://schemas.microsoft.com/office/drawing/2014/main" id="{186A549F-BF12-DD3C-6D11-8DDC7A9A6724}"/>
              </a:ext>
            </a:extLst>
          </p:cNvPr>
          <p:cNvPicPr>
            <a:picLocks noChangeAspect="1"/>
          </p:cNvPicPr>
          <p:nvPr/>
        </p:nvPicPr>
        <p:blipFill>
          <a:blip r:embed="rId11"/>
          <a:stretch>
            <a:fillRect/>
          </a:stretch>
        </p:blipFill>
        <p:spPr>
          <a:xfrm>
            <a:off x="11337184" y="462647"/>
            <a:ext cx="672060" cy="849307"/>
          </a:xfrm>
          <a:prstGeom prst="rect">
            <a:avLst/>
          </a:prstGeom>
        </p:spPr>
      </p:pic>
    </p:spTree>
    <p:extLst>
      <p:ext uri="{BB962C8B-B14F-4D97-AF65-F5344CB8AC3E}">
        <p14:creationId xmlns:p14="http://schemas.microsoft.com/office/powerpoint/2010/main" val="521954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04922"/>
            <a:ext cx="9144000" cy="2387600"/>
          </a:xfrm>
        </p:spPr>
        <p:txBody>
          <a:bodyPr>
            <a:normAutofit fontScale="90000"/>
          </a:bodyPr>
          <a:lstStyle/>
          <a:p>
            <a:br>
              <a:rPr lang="it-IT" b="1" dirty="0"/>
            </a:br>
            <a:br>
              <a:rPr lang="it-IT" b="1" dirty="0"/>
            </a:br>
            <a:r>
              <a:rPr lang="it-IT" b="1" dirty="0"/>
              <a:t>COPPA Villa – Pavesi: CVP</a:t>
            </a:r>
            <a:endParaRPr lang="it-IT" dirty="0"/>
          </a:p>
        </p:txBody>
      </p:sp>
      <p:sp>
        <p:nvSpPr>
          <p:cNvPr id="3" name="Subtitle 2"/>
          <p:cNvSpPr>
            <a:spLocks noGrp="1"/>
          </p:cNvSpPr>
          <p:nvPr>
            <p:ph type="subTitle" idx="1"/>
          </p:nvPr>
        </p:nvSpPr>
        <p:spPr>
          <a:xfrm>
            <a:off x="1524000" y="4318647"/>
            <a:ext cx="9144000" cy="1655762"/>
          </a:xfrm>
        </p:spPr>
        <p:txBody>
          <a:bodyPr/>
          <a:lstStyle/>
          <a:p>
            <a:r>
              <a:rPr lang="it-IT" dirty="0"/>
              <a:t>Quarta Edizione (2025) v. 4</a:t>
            </a:r>
          </a:p>
          <a:p>
            <a:endParaRPr lang="it-IT" dirty="0"/>
          </a:p>
          <a:p>
            <a:r>
              <a:rPr lang="it-IT" dirty="0"/>
              <a:t>ACAO 21 marzo 2025 </a:t>
            </a:r>
          </a:p>
        </p:txBody>
      </p:sp>
      <p:pic>
        <p:nvPicPr>
          <p:cNvPr id="6" name="Immagine 5">
            <a:extLst>
              <a:ext uri="{FF2B5EF4-FFF2-40B4-BE49-F238E27FC236}">
                <a16:creationId xmlns:a16="http://schemas.microsoft.com/office/drawing/2014/main" id="{70993254-149D-D1F8-F4DD-E838DBCABFE2}"/>
              </a:ext>
            </a:extLst>
          </p:cNvPr>
          <p:cNvPicPr>
            <a:picLocks noChangeAspect="1"/>
          </p:cNvPicPr>
          <p:nvPr/>
        </p:nvPicPr>
        <p:blipFill>
          <a:blip r:embed="rId2"/>
          <a:stretch>
            <a:fillRect/>
          </a:stretch>
        </p:blipFill>
        <p:spPr>
          <a:xfrm>
            <a:off x="4541197" y="568979"/>
            <a:ext cx="2919601" cy="2471886"/>
          </a:xfrm>
          <a:prstGeom prst="rect">
            <a:avLst/>
          </a:prstGeom>
        </p:spPr>
      </p:pic>
    </p:spTree>
    <p:extLst>
      <p:ext uri="{BB962C8B-B14F-4D97-AF65-F5344CB8AC3E}">
        <p14:creationId xmlns:p14="http://schemas.microsoft.com/office/powerpoint/2010/main" val="10492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5400" b="1" dirty="0"/>
              <a:t>Obiettivi</a:t>
            </a:r>
          </a:p>
        </p:txBody>
      </p:sp>
      <p:sp>
        <p:nvSpPr>
          <p:cNvPr id="3" name="Content Placeholder 2"/>
          <p:cNvSpPr>
            <a:spLocks noGrp="1"/>
          </p:cNvSpPr>
          <p:nvPr>
            <p:ph idx="1"/>
          </p:nvPr>
        </p:nvSpPr>
        <p:spPr/>
        <p:txBody>
          <a:bodyPr>
            <a:normAutofit lnSpcReduction="10000"/>
          </a:bodyPr>
          <a:lstStyle/>
          <a:p>
            <a:pPr lvl="0"/>
            <a:r>
              <a:rPr lang="it-IT" b="1" dirty="0"/>
              <a:t>crescere</a:t>
            </a:r>
            <a:r>
              <a:rPr lang="it-IT" dirty="0"/>
              <a:t> </a:t>
            </a:r>
            <a:r>
              <a:rPr lang="it-IT" sz="3400" b="1" dirty="0">
                <a:solidFill>
                  <a:srgbClr val="FF0000"/>
                </a:solidFill>
              </a:rPr>
              <a:t>sicurezza</a:t>
            </a:r>
            <a:r>
              <a:rPr lang="it-IT" b="1" dirty="0"/>
              <a:t>,</a:t>
            </a:r>
            <a:r>
              <a:rPr lang="it-IT" dirty="0"/>
              <a:t> </a:t>
            </a:r>
            <a:r>
              <a:rPr lang="it-IT" b="1" dirty="0"/>
              <a:t>confidenza e prestazioni</a:t>
            </a:r>
          </a:p>
          <a:p>
            <a:pPr lvl="0"/>
            <a:endParaRPr lang="it-IT" dirty="0"/>
          </a:p>
          <a:p>
            <a:pPr lvl="0"/>
            <a:r>
              <a:rPr lang="it-IT" b="1" dirty="0"/>
              <a:t>confrontarsi </a:t>
            </a:r>
            <a:r>
              <a:rPr lang="it-IT" dirty="0"/>
              <a:t>con altri piloti - </a:t>
            </a:r>
            <a:r>
              <a:rPr lang="it-IT" b="1" dirty="0"/>
              <a:t>anche grandi campioni e vincere</a:t>
            </a:r>
            <a:endParaRPr lang="it-IT" dirty="0"/>
          </a:p>
          <a:p>
            <a:pPr lvl="0"/>
            <a:endParaRPr lang="it-IT" b="1" dirty="0"/>
          </a:p>
          <a:p>
            <a:pPr lvl="0"/>
            <a:r>
              <a:rPr lang="it-IT" b="1" dirty="0"/>
              <a:t>volare sempre con uno scopo</a:t>
            </a:r>
            <a:r>
              <a:rPr lang="it-IT" dirty="0"/>
              <a:t>, </a:t>
            </a:r>
            <a:r>
              <a:rPr lang="it-IT" b="1" dirty="0"/>
              <a:t>un obiettivo da raggiungere </a:t>
            </a:r>
            <a:r>
              <a:rPr lang="it-IT" dirty="0"/>
              <a:t>deciso da specialisti della meteorologia e della pianificazione dei temi</a:t>
            </a:r>
          </a:p>
          <a:p>
            <a:pPr lvl="0"/>
            <a:endParaRPr lang="it-IT" dirty="0"/>
          </a:p>
          <a:p>
            <a:r>
              <a:rPr lang="it-IT" dirty="0">
                <a:highlight>
                  <a:srgbClr val="FFFF00"/>
                </a:highlight>
              </a:rPr>
              <a:t>E’ ammesso che spontaneamente i concorrenti coinvolgano piloti più esperti che diano assistenza o li accompagnino come «</a:t>
            </a:r>
            <a:r>
              <a:rPr lang="it-IT" dirty="0" err="1">
                <a:highlight>
                  <a:srgbClr val="FFFF00"/>
                </a:highlight>
              </a:rPr>
              <a:t>safety</a:t>
            </a:r>
            <a:r>
              <a:rPr lang="it-IT" dirty="0">
                <a:highlight>
                  <a:srgbClr val="FFFF00"/>
                </a:highlight>
              </a:rPr>
              <a:t> pilot» a distanza </a:t>
            </a:r>
          </a:p>
        </p:txBody>
      </p:sp>
    </p:spTree>
    <p:extLst>
      <p:ext uri="{BB962C8B-B14F-4D97-AF65-F5344CB8AC3E}">
        <p14:creationId xmlns:p14="http://schemas.microsoft.com/office/powerpoint/2010/main" val="2656306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5400" b="1" dirty="0"/>
              <a:t>Periodo di svolgimento e premiazione</a:t>
            </a:r>
            <a:endParaRPr lang="it-IT" sz="5400" dirty="0"/>
          </a:p>
        </p:txBody>
      </p:sp>
      <p:sp>
        <p:nvSpPr>
          <p:cNvPr id="3" name="Content Placeholder 2"/>
          <p:cNvSpPr>
            <a:spLocks noGrp="1"/>
          </p:cNvSpPr>
          <p:nvPr>
            <p:ph idx="1"/>
          </p:nvPr>
        </p:nvSpPr>
        <p:spPr>
          <a:xfrm>
            <a:off x="838200" y="1480930"/>
            <a:ext cx="10515600" cy="4830417"/>
          </a:xfrm>
        </p:spPr>
        <p:txBody>
          <a:bodyPr>
            <a:normAutofit lnSpcReduction="10000"/>
          </a:bodyPr>
          <a:lstStyle/>
          <a:p>
            <a:r>
              <a:rPr lang="it-IT" dirty="0">
                <a:highlight>
                  <a:srgbClr val="FFFF00"/>
                </a:highlight>
              </a:rPr>
              <a:t>Dal 22 marzo al 28 settembre, agosto escluso</a:t>
            </a:r>
          </a:p>
          <a:p>
            <a:endParaRPr lang="it-IT" dirty="0">
              <a:highlight>
                <a:srgbClr val="FFFF00"/>
              </a:highlight>
            </a:endParaRPr>
          </a:p>
          <a:p>
            <a:r>
              <a:rPr lang="it-IT" dirty="0">
                <a:highlight>
                  <a:srgbClr val="FFFF00"/>
                </a:highlight>
              </a:rPr>
              <a:t>Una dozzina di giornate scelte in funzione della meteo e della numerosità dei partecipanti. Le giornate scelte verranno comunicate durante la settimana che le precede, con un anticipo di un paio di giorni.</a:t>
            </a:r>
          </a:p>
          <a:p>
            <a:pPr marL="0" indent="0">
              <a:buNone/>
            </a:pPr>
            <a:endParaRPr lang="it-IT" dirty="0">
              <a:highlight>
                <a:srgbClr val="FFFF00"/>
              </a:highlight>
            </a:endParaRPr>
          </a:p>
          <a:p>
            <a:r>
              <a:rPr lang="it-IT" sz="2800" dirty="0"/>
              <a:t>Premi: coppa CVP +3</a:t>
            </a:r>
            <a:r>
              <a:rPr lang="it-IT" sz="2800" dirty="0">
                <a:highlight>
                  <a:srgbClr val="FFFF00"/>
                </a:highlight>
              </a:rPr>
              <a:t>5 bollini volo </a:t>
            </a:r>
            <a:r>
              <a:rPr lang="it-IT" sz="2800" dirty="0"/>
              <a:t>al primo classificato, medaglia + </a:t>
            </a:r>
            <a:r>
              <a:rPr lang="it-IT" sz="2800" dirty="0">
                <a:highlight>
                  <a:srgbClr val="FFFF00"/>
                </a:highlight>
              </a:rPr>
              <a:t>21 bollini volo</a:t>
            </a:r>
            <a:r>
              <a:rPr lang="it-IT" sz="2800" dirty="0"/>
              <a:t> al secondo classificato e medaglia + </a:t>
            </a:r>
            <a:r>
              <a:rPr lang="it-IT" sz="2800" dirty="0">
                <a:highlight>
                  <a:srgbClr val="FFFF00"/>
                </a:highlight>
              </a:rPr>
              <a:t>14 bollini volo </a:t>
            </a:r>
            <a:r>
              <a:rPr lang="it-IT" sz="2800" dirty="0"/>
              <a:t>al terzo</a:t>
            </a:r>
          </a:p>
          <a:p>
            <a:endParaRPr lang="it-IT" dirty="0"/>
          </a:p>
          <a:p>
            <a:r>
              <a:rPr lang="it-IT" dirty="0"/>
              <a:t>Premiazione: durante la cena sociale ACAO di fine anno</a:t>
            </a:r>
          </a:p>
        </p:txBody>
      </p:sp>
    </p:spTree>
    <p:extLst>
      <p:ext uri="{BB962C8B-B14F-4D97-AF65-F5344CB8AC3E}">
        <p14:creationId xmlns:p14="http://schemas.microsoft.com/office/powerpoint/2010/main" val="28105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5400" b="1" dirty="0"/>
              <a:t>Alianti</a:t>
            </a:r>
          </a:p>
        </p:txBody>
      </p:sp>
      <p:sp>
        <p:nvSpPr>
          <p:cNvPr id="3" name="Content Placeholder 2"/>
          <p:cNvSpPr>
            <a:spLocks noGrp="1"/>
          </p:cNvSpPr>
          <p:nvPr>
            <p:ph idx="1"/>
          </p:nvPr>
        </p:nvSpPr>
        <p:spPr/>
        <p:txBody>
          <a:bodyPr>
            <a:normAutofit/>
          </a:bodyPr>
          <a:lstStyle/>
          <a:p>
            <a:r>
              <a:rPr lang="it-IT" dirty="0"/>
              <a:t>Tutti i tipi di alianti, con applicazione handicap così come da WeGlide </a:t>
            </a:r>
          </a:p>
          <a:p>
            <a:endParaRPr lang="it-IT" dirty="0"/>
          </a:p>
          <a:p>
            <a:r>
              <a:rPr lang="it-IT" dirty="0"/>
              <a:t>I piloti possono partecipare al numero di prove di giornata che desiderano e con l’aliante che desiderano</a:t>
            </a:r>
          </a:p>
          <a:p>
            <a:endParaRPr lang="it-IT" dirty="0"/>
          </a:p>
          <a:p>
            <a:r>
              <a:rPr lang="it-IT" dirty="0"/>
              <a:t>Gli alianti utilizzati in prove di giornata diverse possono anche essere diversi. </a:t>
            </a:r>
          </a:p>
        </p:txBody>
      </p:sp>
    </p:spTree>
    <p:extLst>
      <p:ext uri="{BB962C8B-B14F-4D97-AF65-F5344CB8AC3E}">
        <p14:creationId xmlns:p14="http://schemas.microsoft.com/office/powerpoint/2010/main" val="1857391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489BCAC-6497-1818-513E-F5E9CF5A111D}"/>
              </a:ext>
            </a:extLst>
          </p:cNvPr>
          <p:cNvSpPr>
            <a:spLocks noGrp="1"/>
          </p:cNvSpPr>
          <p:nvPr>
            <p:ph type="title"/>
          </p:nvPr>
        </p:nvSpPr>
        <p:spPr>
          <a:xfrm>
            <a:off x="838200" y="365125"/>
            <a:ext cx="10515600" cy="816403"/>
          </a:xfrm>
        </p:spPr>
        <p:txBody>
          <a:bodyPr anchor="b">
            <a:noAutofit/>
          </a:bodyPr>
          <a:lstStyle/>
          <a:p>
            <a:r>
              <a:rPr lang="it-IT" sz="5400" b="1" dirty="0"/>
              <a:t>Iscrizione 1/3</a:t>
            </a:r>
            <a:endParaRPr lang="it-IT" sz="5400" dirty="0"/>
          </a:p>
        </p:txBody>
      </p:sp>
      <p:sp>
        <p:nvSpPr>
          <p:cNvPr id="3" name="Content Placeholder 2"/>
          <p:cNvSpPr>
            <a:spLocks noGrp="1"/>
          </p:cNvSpPr>
          <p:nvPr>
            <p:ph idx="1"/>
          </p:nvPr>
        </p:nvSpPr>
        <p:spPr>
          <a:xfrm>
            <a:off x="838199" y="1455122"/>
            <a:ext cx="4473502" cy="3462533"/>
          </a:xfrm>
        </p:spPr>
        <p:txBody>
          <a:bodyPr>
            <a:normAutofit/>
          </a:bodyPr>
          <a:lstStyle/>
          <a:p>
            <a:pPr marL="0" indent="0">
              <a:buNone/>
            </a:pPr>
            <a:r>
              <a:rPr lang="it-IT" dirty="0">
                <a:latin typeface="+mj-lt"/>
              </a:rPr>
              <a:t>L’ iscrizione si effettua compilando l’apposito </a:t>
            </a:r>
            <a:r>
              <a:rPr lang="it-IT" dirty="0" err="1">
                <a:latin typeface="+mj-lt"/>
              </a:rPr>
              <a:t>form</a:t>
            </a:r>
            <a:r>
              <a:rPr lang="it-IT" dirty="0">
                <a:latin typeface="+mj-lt"/>
              </a:rPr>
              <a:t> sul sito CVP ACAO</a:t>
            </a:r>
          </a:p>
          <a:p>
            <a:pPr marL="457200" lvl="1" indent="0">
              <a:buNone/>
            </a:pPr>
            <a:r>
              <a:rPr lang="it-IT" sz="2800" dirty="0">
                <a:latin typeface="+mj-lt"/>
                <a:ea typeface="Times New Roman" panose="02020603050405020304" pitchFamily="18" charset="0"/>
              </a:rPr>
              <a:t>https://acao.it/</a:t>
            </a:r>
            <a:r>
              <a:rPr lang="it-IT" sz="2800" dirty="0" err="1">
                <a:latin typeface="+mj-lt"/>
                <a:ea typeface="Times New Roman" panose="02020603050405020304" pitchFamily="18" charset="0"/>
              </a:rPr>
              <a:t>attivita</a:t>
            </a:r>
            <a:r>
              <a:rPr lang="it-IT" sz="2800" dirty="0">
                <a:latin typeface="+mj-lt"/>
                <a:ea typeface="Times New Roman" panose="02020603050405020304" pitchFamily="18" charset="0"/>
              </a:rPr>
              <a:t>-sportiva/gare-eventi/coppa-villa-pavesi-</a:t>
            </a:r>
            <a:r>
              <a:rPr lang="it-IT" sz="2800" dirty="0" err="1">
                <a:latin typeface="+mj-lt"/>
                <a:ea typeface="Times New Roman" panose="02020603050405020304" pitchFamily="18" charset="0"/>
              </a:rPr>
              <a:t>cvp</a:t>
            </a:r>
            <a:endParaRPr lang="it-IT" sz="2800" dirty="0">
              <a:latin typeface="+mj-lt"/>
              <a:ea typeface="Times New Roman" panose="02020603050405020304" pitchFamily="18" charset="0"/>
            </a:endParaRPr>
          </a:p>
          <a:p>
            <a:endParaRPr lang="it-IT" sz="2200" b="1" dirty="0">
              <a:effectLst/>
              <a:latin typeface="Calibri "/>
              <a:ea typeface="Times New Roman" panose="02020603050405020304" pitchFamily="18" charset="0"/>
            </a:endParaRPr>
          </a:p>
          <a:p>
            <a:endParaRPr lang="it-IT" sz="2200" b="0" dirty="0">
              <a:effectLst/>
              <a:latin typeface="Calibri" panose="020F0502020204030204" pitchFamily="34" charset="0"/>
              <a:ea typeface="Times New Roman" panose="02020603050405020304" pitchFamily="18" charset="0"/>
            </a:endParaRPr>
          </a:p>
          <a:p>
            <a:endParaRPr lang="it-IT" sz="2200" dirty="0">
              <a:latin typeface="Calibri" panose="020F0502020204030204" pitchFamily="34" charset="0"/>
              <a:ea typeface="Times New Roman" panose="02020603050405020304" pitchFamily="18" charset="0"/>
            </a:endParaRPr>
          </a:p>
          <a:p>
            <a:endParaRPr lang="it-IT" sz="2200" b="0" dirty="0">
              <a:effectLst/>
              <a:latin typeface="Calibri" panose="020F0502020204030204" pitchFamily="34" charset="0"/>
              <a:ea typeface="Times New Roman" panose="02020603050405020304" pitchFamily="18" charset="0"/>
            </a:endParaRPr>
          </a:p>
          <a:p>
            <a:endParaRPr lang="it-IT" sz="2200" dirty="0">
              <a:latin typeface="Calibri" panose="020F0502020204030204" pitchFamily="34" charset="0"/>
              <a:ea typeface="Times New Roman" panose="02020603050405020304" pitchFamily="18" charset="0"/>
            </a:endParaRPr>
          </a:p>
          <a:p>
            <a:endParaRPr lang="it-IT" sz="2200" b="0" dirty="0">
              <a:effectLst/>
              <a:latin typeface="Calibri" panose="020F0502020204030204" pitchFamily="34" charset="0"/>
              <a:ea typeface="Times New Roman" panose="02020603050405020304" pitchFamily="18" charset="0"/>
            </a:endParaRPr>
          </a:p>
          <a:p>
            <a:endParaRPr lang="it-IT" sz="2200" b="0" dirty="0">
              <a:effectLst/>
              <a:latin typeface="Calibri" panose="020F0502020204030204" pitchFamily="34" charset="0"/>
              <a:ea typeface="Times New Roman" panose="02020603050405020304" pitchFamily="18" charset="0"/>
            </a:endParaRPr>
          </a:p>
          <a:p>
            <a:pPr marL="0" indent="0">
              <a:buNone/>
            </a:pPr>
            <a:endParaRPr lang="it-IT" sz="2200" dirty="0"/>
          </a:p>
        </p:txBody>
      </p:sp>
      <p:pic>
        <p:nvPicPr>
          <p:cNvPr id="9" name="Immagine 8">
            <a:extLst>
              <a:ext uri="{FF2B5EF4-FFF2-40B4-BE49-F238E27FC236}">
                <a16:creationId xmlns:a16="http://schemas.microsoft.com/office/drawing/2014/main" id="{A737E98B-BA93-126F-CEF5-A0D3776CC796}"/>
              </a:ext>
            </a:extLst>
          </p:cNvPr>
          <p:cNvPicPr>
            <a:picLocks noChangeAspect="1"/>
          </p:cNvPicPr>
          <p:nvPr/>
        </p:nvPicPr>
        <p:blipFill rotWithShape="1">
          <a:blip r:embed="rId2"/>
          <a:srcRect l="5060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773077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87F09A6-5FCD-0E36-BF5F-EDB5CBC16034}"/>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F7AFB9A-7364-478C-B48B-8523CDD9AE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36678033-86B6-40E6-BE90-78D8ED4E3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6002"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D2542E1A-076E-4A34-BB67-2BF961754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5370"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185062"/>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3EBB659-1BED-5838-2056-5A23F876CAD9}"/>
              </a:ext>
            </a:extLst>
          </p:cNvPr>
          <p:cNvSpPr>
            <a:spLocks noGrp="1"/>
          </p:cNvSpPr>
          <p:nvPr>
            <p:ph idx="1"/>
          </p:nvPr>
        </p:nvSpPr>
        <p:spPr>
          <a:xfrm>
            <a:off x="687948" y="1295616"/>
            <a:ext cx="5739542" cy="3664351"/>
          </a:xfrm>
        </p:spPr>
        <p:txBody>
          <a:bodyPr>
            <a:normAutofit/>
          </a:bodyPr>
          <a:lstStyle/>
          <a:p>
            <a:endParaRPr lang="it-IT" sz="1800" b="1" dirty="0">
              <a:effectLst/>
              <a:latin typeface="Calibri "/>
              <a:ea typeface="Times New Roman" panose="02020603050405020304" pitchFamily="18" charset="0"/>
            </a:endParaRPr>
          </a:p>
          <a:p>
            <a:r>
              <a:rPr lang="it-IT" b="0" dirty="0">
                <a:effectLst/>
                <a:latin typeface="+mj-lt"/>
                <a:ea typeface="Times New Roman" panose="02020603050405020304" pitchFamily="18" charset="0"/>
              </a:rPr>
              <a:t>Indicando nel </a:t>
            </a:r>
            <a:r>
              <a:rPr lang="it-IT" b="0" dirty="0" err="1">
                <a:effectLst/>
                <a:latin typeface="+mj-lt"/>
                <a:ea typeface="Times New Roman" panose="02020603050405020304" pitchFamily="18" charset="0"/>
              </a:rPr>
              <a:t>form</a:t>
            </a:r>
            <a:r>
              <a:rPr lang="it-IT" b="0" dirty="0">
                <a:effectLst/>
                <a:latin typeface="+mj-lt"/>
                <a:ea typeface="Times New Roman" panose="02020603050405020304" pitchFamily="18" charset="0"/>
              </a:rPr>
              <a:t> dell’ iscrizione (vedi pagina che segue) il proprio Max-Rating che deve essere rintracciato al fondo della propria scheda sul sito IGC Rankings </a:t>
            </a:r>
            <a:r>
              <a:rPr lang="it-IT" b="0" u="sng" dirty="0">
                <a:effectLst/>
                <a:latin typeface="+mj-lt"/>
                <a:ea typeface="Times New Roman" panose="02020603050405020304" pitchFamily="18" charset="0"/>
              </a:rPr>
              <a:t>http://sailplanegp.aero/igcrankings/pilots/search.aspx</a:t>
            </a:r>
            <a:endParaRPr lang="it-IT" dirty="0">
              <a:latin typeface="+mj-lt"/>
              <a:ea typeface="Times New Roman" panose="02020603050405020304" pitchFamily="18" charset="0"/>
            </a:endParaRPr>
          </a:p>
          <a:p>
            <a:endParaRPr lang="it-IT" sz="1800" b="0" dirty="0">
              <a:effectLst/>
              <a:latin typeface="Calibri" panose="020F0502020204030204" pitchFamily="34" charset="0"/>
              <a:ea typeface="Times New Roman" panose="02020603050405020304" pitchFamily="18" charset="0"/>
            </a:endParaRPr>
          </a:p>
          <a:p>
            <a:endParaRPr lang="it-IT" sz="1800" dirty="0">
              <a:latin typeface="Calibri" panose="020F0502020204030204" pitchFamily="34" charset="0"/>
              <a:ea typeface="Times New Roman" panose="02020603050405020304" pitchFamily="18" charset="0"/>
            </a:endParaRPr>
          </a:p>
          <a:p>
            <a:endParaRPr lang="it-IT" sz="1800" b="0" dirty="0">
              <a:effectLst/>
              <a:latin typeface="Calibri" panose="020F0502020204030204" pitchFamily="34" charset="0"/>
              <a:ea typeface="Times New Roman" panose="02020603050405020304" pitchFamily="18" charset="0"/>
            </a:endParaRPr>
          </a:p>
          <a:p>
            <a:endParaRPr lang="it-IT" sz="1800" b="0" dirty="0">
              <a:effectLst/>
              <a:latin typeface="Calibri" panose="020F0502020204030204" pitchFamily="34" charset="0"/>
              <a:ea typeface="Times New Roman" panose="02020603050405020304" pitchFamily="18" charset="0"/>
            </a:endParaRPr>
          </a:p>
          <a:p>
            <a:pPr marL="0" indent="0">
              <a:buNone/>
            </a:pPr>
            <a:endParaRPr lang="it-IT" sz="1800" dirty="0"/>
          </a:p>
        </p:txBody>
      </p:sp>
      <p:pic>
        <p:nvPicPr>
          <p:cNvPr id="5" name="Immagine 4">
            <a:extLst>
              <a:ext uri="{FF2B5EF4-FFF2-40B4-BE49-F238E27FC236}">
                <a16:creationId xmlns:a16="http://schemas.microsoft.com/office/drawing/2014/main" id="{74DB4567-71AE-BC97-A532-10152AD69724}"/>
              </a:ext>
            </a:extLst>
          </p:cNvPr>
          <p:cNvPicPr>
            <a:picLocks noChangeAspect="1"/>
          </p:cNvPicPr>
          <p:nvPr/>
        </p:nvPicPr>
        <p:blipFill>
          <a:blip r:embed="rId2"/>
          <a:stretch>
            <a:fillRect/>
          </a:stretch>
        </p:blipFill>
        <p:spPr>
          <a:xfrm>
            <a:off x="6645227" y="517600"/>
            <a:ext cx="5080000" cy="2743200"/>
          </a:xfrm>
          <a:prstGeom prst="rect">
            <a:avLst/>
          </a:prstGeom>
        </p:spPr>
      </p:pic>
      <p:pic>
        <p:nvPicPr>
          <p:cNvPr id="6" name="Immagine 5">
            <a:extLst>
              <a:ext uri="{FF2B5EF4-FFF2-40B4-BE49-F238E27FC236}">
                <a16:creationId xmlns:a16="http://schemas.microsoft.com/office/drawing/2014/main" id="{20352F4B-24C9-B501-2B30-992C01C104D7}"/>
              </a:ext>
            </a:extLst>
          </p:cNvPr>
          <p:cNvPicPr>
            <a:picLocks noChangeAspect="1"/>
          </p:cNvPicPr>
          <p:nvPr/>
        </p:nvPicPr>
        <p:blipFill rotWithShape="1">
          <a:blip r:embed="rId3"/>
          <a:srcRect l="69805" r="7878"/>
          <a:stretch/>
        </p:blipFill>
        <p:spPr>
          <a:xfrm>
            <a:off x="7809498" y="3429000"/>
            <a:ext cx="2751459" cy="2743200"/>
          </a:xfrm>
          <a:prstGeom prst="rect">
            <a:avLst/>
          </a:prstGeom>
        </p:spPr>
      </p:pic>
      <p:sp>
        <p:nvSpPr>
          <p:cNvPr id="10" name="Title 1">
            <a:extLst>
              <a:ext uri="{FF2B5EF4-FFF2-40B4-BE49-F238E27FC236}">
                <a16:creationId xmlns:a16="http://schemas.microsoft.com/office/drawing/2014/main" id="{DC7F32A4-8B4E-265C-5334-EA19B4F935A9}"/>
              </a:ext>
            </a:extLst>
          </p:cNvPr>
          <p:cNvSpPr txBox="1">
            <a:spLocks/>
          </p:cNvSpPr>
          <p:nvPr/>
        </p:nvSpPr>
        <p:spPr>
          <a:xfrm>
            <a:off x="677242" y="441895"/>
            <a:ext cx="10515600" cy="85372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5400" b="1" dirty="0"/>
              <a:t>Iscrizione 2/3</a:t>
            </a:r>
            <a:endParaRPr lang="it-IT" sz="5400" dirty="0"/>
          </a:p>
        </p:txBody>
      </p:sp>
    </p:spTree>
    <p:extLst>
      <p:ext uri="{BB962C8B-B14F-4D97-AF65-F5344CB8AC3E}">
        <p14:creationId xmlns:p14="http://schemas.microsoft.com/office/powerpoint/2010/main" val="1539267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199" y="1230795"/>
            <a:ext cx="5816328" cy="4139643"/>
          </a:xfrm>
        </p:spPr>
        <p:txBody>
          <a:bodyPr anchor="t">
            <a:noAutofit/>
          </a:bodyPr>
          <a:lstStyle/>
          <a:p>
            <a:r>
              <a:rPr lang="it-IT" sz="2600" b="0" dirty="0">
                <a:solidFill>
                  <a:schemeClr val="tx2"/>
                </a:solidFill>
                <a:effectLst/>
                <a:latin typeface="+mj-lt"/>
                <a:ea typeface="Times New Roman" panose="02020603050405020304" pitchFamily="18" charset="0"/>
              </a:rPr>
              <a:t>vanno indicate le eventuali insegne/Diplomi FAI conseguiti.</a:t>
            </a:r>
          </a:p>
          <a:p>
            <a:r>
              <a:rPr lang="it-IT" sz="2600" b="0" i="1" dirty="0">
                <a:solidFill>
                  <a:schemeClr val="tx2"/>
                </a:solidFill>
                <a:effectLst/>
                <a:latin typeface="+mj-lt"/>
                <a:ea typeface="Times New Roman" panose="02020603050405020304" pitchFamily="18" charset="0"/>
              </a:rPr>
              <a:t>Flaggare</a:t>
            </a:r>
            <a:r>
              <a:rPr lang="it-IT" sz="2600" b="0" dirty="0">
                <a:solidFill>
                  <a:schemeClr val="tx2"/>
                </a:solidFill>
                <a:effectLst/>
                <a:latin typeface="+mj-lt"/>
                <a:ea typeface="Times New Roman" panose="02020603050405020304" pitchFamily="18" charset="0"/>
              </a:rPr>
              <a:t> l’apposito riquadro confermando di aver preso visione del regolamento ed autorizzare il trattamento dei dati.</a:t>
            </a:r>
            <a:endParaRPr lang="it-IT" sz="2600" dirty="0">
              <a:solidFill>
                <a:schemeClr val="tx2"/>
              </a:solidFill>
              <a:latin typeface="+mj-lt"/>
            </a:endParaRPr>
          </a:p>
          <a:p>
            <a:r>
              <a:rPr lang="it-IT" sz="2600" b="1" dirty="0">
                <a:solidFill>
                  <a:schemeClr val="tx2"/>
                </a:solidFill>
                <a:latin typeface="+mj-lt"/>
              </a:rPr>
              <a:t>Un bollino verrà addebitato solo al primo volo presentato, a titolo di parziale rimborso spese organizzative gara</a:t>
            </a:r>
          </a:p>
          <a:p>
            <a:r>
              <a:rPr lang="it-IT" sz="2600" dirty="0">
                <a:solidFill>
                  <a:schemeClr val="tx2"/>
                </a:solidFill>
                <a:latin typeface="+mj-lt"/>
              </a:rPr>
              <a:t>Ogni partecipante deve avere un proprio account su: </a:t>
            </a:r>
            <a:r>
              <a:rPr lang="it-IT" sz="2600" dirty="0" err="1">
                <a:solidFill>
                  <a:schemeClr val="tx2"/>
                </a:solidFill>
                <a:latin typeface="+mj-lt"/>
                <a:hlinkClick r:id="rId2"/>
              </a:rPr>
              <a:t>www.WeGlide.eu</a:t>
            </a:r>
            <a:r>
              <a:rPr lang="it-IT" sz="2600" dirty="0">
                <a:solidFill>
                  <a:schemeClr val="tx2"/>
                </a:solidFill>
                <a:latin typeface="+mj-lt"/>
              </a:rPr>
              <a:t> </a:t>
            </a:r>
          </a:p>
          <a:p>
            <a:pPr marL="0" indent="0">
              <a:buNone/>
            </a:pPr>
            <a:endParaRPr lang="it-IT" dirty="0">
              <a:solidFill>
                <a:schemeClr val="tx2"/>
              </a:solidFill>
            </a:endParaRPr>
          </a:p>
        </p:txBody>
      </p:sp>
      <p:grpSp>
        <p:nvGrpSpPr>
          <p:cNvPr id="17" name="Group 16">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18" name="Freeform: Shape 17">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Immagine 8">
            <a:extLst>
              <a:ext uri="{FF2B5EF4-FFF2-40B4-BE49-F238E27FC236}">
                <a16:creationId xmlns:a16="http://schemas.microsoft.com/office/drawing/2014/main" id="{3C962404-E30F-EF25-F6F4-1D483CBD9781}"/>
              </a:ext>
            </a:extLst>
          </p:cNvPr>
          <p:cNvPicPr>
            <a:picLocks noChangeAspect="1"/>
          </p:cNvPicPr>
          <p:nvPr/>
        </p:nvPicPr>
        <p:blipFill>
          <a:blip r:embed="rId3"/>
          <a:stretch>
            <a:fillRect/>
          </a:stretch>
        </p:blipFill>
        <p:spPr>
          <a:xfrm>
            <a:off x="7044843" y="1766082"/>
            <a:ext cx="4944901" cy="3622509"/>
          </a:xfrm>
          <a:prstGeom prst="rect">
            <a:avLst/>
          </a:prstGeom>
        </p:spPr>
      </p:pic>
      <p:sp>
        <p:nvSpPr>
          <p:cNvPr id="12" name="Title 1">
            <a:extLst>
              <a:ext uri="{FF2B5EF4-FFF2-40B4-BE49-F238E27FC236}">
                <a16:creationId xmlns:a16="http://schemas.microsoft.com/office/drawing/2014/main" id="{0CC08774-C172-7E0D-F5BA-275E8008ECA6}"/>
              </a:ext>
            </a:extLst>
          </p:cNvPr>
          <p:cNvSpPr>
            <a:spLocks noGrp="1"/>
          </p:cNvSpPr>
          <p:nvPr>
            <p:ph type="title"/>
          </p:nvPr>
        </p:nvSpPr>
        <p:spPr>
          <a:xfrm>
            <a:off x="838200" y="365125"/>
            <a:ext cx="10515600" cy="836951"/>
          </a:xfrm>
        </p:spPr>
        <p:txBody>
          <a:bodyPr anchor="b">
            <a:normAutofit/>
          </a:bodyPr>
          <a:lstStyle/>
          <a:p>
            <a:r>
              <a:rPr lang="it-IT" sz="5400" b="1" dirty="0"/>
              <a:t>Iscrizione 3/3</a:t>
            </a:r>
            <a:endParaRPr lang="it-IT" sz="5400" dirty="0"/>
          </a:p>
        </p:txBody>
      </p:sp>
    </p:spTree>
    <p:extLst>
      <p:ext uri="{BB962C8B-B14F-4D97-AF65-F5344CB8AC3E}">
        <p14:creationId xmlns:p14="http://schemas.microsoft.com/office/powerpoint/2010/main" val="1375214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5400" b="1" dirty="0"/>
              <a:t>Temi di gara</a:t>
            </a:r>
          </a:p>
        </p:txBody>
      </p:sp>
      <p:sp>
        <p:nvSpPr>
          <p:cNvPr id="3" name="Content Placeholder 2"/>
          <p:cNvSpPr>
            <a:spLocks noGrp="1"/>
          </p:cNvSpPr>
          <p:nvPr>
            <p:ph idx="1"/>
          </p:nvPr>
        </p:nvSpPr>
        <p:spPr>
          <a:xfrm>
            <a:off x="838200" y="1544504"/>
            <a:ext cx="10874433" cy="4648477"/>
          </a:xfrm>
        </p:spPr>
        <p:txBody>
          <a:bodyPr>
            <a:normAutofit fontScale="85000" lnSpcReduction="20000"/>
          </a:bodyPr>
          <a:lstStyle/>
          <a:p>
            <a:endParaRPr lang="it-IT" dirty="0"/>
          </a:p>
          <a:p>
            <a:r>
              <a:rPr lang="it-IT" dirty="0"/>
              <a:t>Tema di giornata: scelto dal Task Setter tra set di temi predefiniti e assegnato attraverso gruppo WhatsApp CVP e/o al briefing meteo ACAO</a:t>
            </a:r>
          </a:p>
          <a:p>
            <a:endParaRPr lang="it-IT" dirty="0"/>
          </a:p>
          <a:p>
            <a:r>
              <a:rPr lang="it-IT" dirty="0">
                <a:highlight>
                  <a:srgbClr val="FFFF00"/>
                </a:highlight>
              </a:rPr>
              <a:t>CVP_2025.cup </a:t>
            </a:r>
            <a:r>
              <a:rPr lang="it-IT" dirty="0"/>
              <a:t>con piloni e set di temi di gara</a:t>
            </a:r>
          </a:p>
          <a:p>
            <a:pPr marL="0" indent="0">
              <a:buNone/>
            </a:pPr>
            <a:endParaRPr lang="it-IT" dirty="0"/>
          </a:p>
          <a:p>
            <a:r>
              <a:rPr lang="it-IT" dirty="0"/>
              <a:t>Suggerito studiare i temi e precaricarli nei vostri computer di volo e </a:t>
            </a:r>
            <a:r>
              <a:rPr lang="it-IT" dirty="0" err="1"/>
              <a:t>logger</a:t>
            </a:r>
            <a:endParaRPr lang="it-IT" dirty="0"/>
          </a:p>
          <a:p>
            <a:endParaRPr lang="it-IT" dirty="0"/>
          </a:p>
          <a:p>
            <a:r>
              <a:rPr lang="it-IT" dirty="0"/>
              <a:t>Eccezionalmente Task Setter può assegnare un tema diverso utilizzando i piloni già assegnati</a:t>
            </a:r>
          </a:p>
          <a:p>
            <a:endParaRPr lang="it-IT" dirty="0"/>
          </a:p>
          <a:p>
            <a:r>
              <a:rPr lang="it-IT" dirty="0"/>
              <a:t>Temi fattibili anche da piloti alle prime armi con alianti di basse performance</a:t>
            </a:r>
          </a:p>
        </p:txBody>
      </p:sp>
    </p:spTree>
    <p:extLst>
      <p:ext uri="{BB962C8B-B14F-4D97-AF65-F5344CB8AC3E}">
        <p14:creationId xmlns:p14="http://schemas.microsoft.com/office/powerpoint/2010/main" val="1151540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5629</TotalTime>
  <Words>1368</Words>
  <Application>Microsoft Office PowerPoint</Application>
  <PresentationFormat>Widescreen</PresentationFormat>
  <Paragraphs>158</Paragraphs>
  <Slides>22</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22</vt:i4>
      </vt:variant>
    </vt:vector>
  </HeadingPairs>
  <TitlesOfParts>
    <vt:vector size="27" baseType="lpstr">
      <vt:lpstr>Arial</vt:lpstr>
      <vt:lpstr>Calibri</vt:lpstr>
      <vt:lpstr>Calibri </vt:lpstr>
      <vt:lpstr>Calibri Light</vt:lpstr>
      <vt:lpstr>Office Theme</vt:lpstr>
      <vt:lpstr>Presentazione standard di PowerPoint</vt:lpstr>
      <vt:lpstr>Cosa è</vt:lpstr>
      <vt:lpstr>Obiettivi</vt:lpstr>
      <vt:lpstr>Periodo di svolgimento e premiazione</vt:lpstr>
      <vt:lpstr>Alianti</vt:lpstr>
      <vt:lpstr>Iscrizione 1/3</vt:lpstr>
      <vt:lpstr>Presentazione standard di PowerPoint</vt:lpstr>
      <vt:lpstr>Iscrizione 3/3</vt:lpstr>
      <vt:lpstr>Temi di gara</vt:lpstr>
      <vt:lpstr>Prima del decollo</vt:lpstr>
      <vt:lpstr>Temi di gara</vt:lpstr>
      <vt:lpstr>Temi di gara</vt:lpstr>
      <vt:lpstr>1. Racing  Task</vt:lpstr>
      <vt:lpstr>2. AAT Task Cerchio</vt:lpstr>
      <vt:lpstr>3. AAT con cerchi quasi tangenti</vt:lpstr>
      <vt:lpstr>Presentazione standard di PowerPoint</vt:lpstr>
      <vt:lpstr>Presentazione standard di PowerPoint</vt:lpstr>
      <vt:lpstr>Presentazione standard di PowerPoint</vt:lpstr>
      <vt:lpstr>Responsabilità dei Piloti partecipanti</vt:lpstr>
      <vt:lpstr>Fonti meteo</vt:lpstr>
      <vt:lpstr>Team</vt:lpstr>
      <vt:lpstr>  COPPA Villa – Pavesi: CVP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COPPA LUIGI VILLA – CLV</dc:title>
  <dc:creator>Alessandro Villa</dc:creator>
  <cp:lastModifiedBy>Carlo Faggioni</cp:lastModifiedBy>
  <cp:revision>59</cp:revision>
  <dcterms:created xsi:type="dcterms:W3CDTF">2019-02-28T23:05:35Z</dcterms:created>
  <dcterms:modified xsi:type="dcterms:W3CDTF">2025-01-29T20:37:06Z</dcterms:modified>
</cp:coreProperties>
</file>